
<file path=[Content_Types].xml><?xml version="1.0" encoding="utf-8"?>
<Types xmlns="http://schemas.openxmlformats.org/package/2006/content-types">
  <Default Extension="emf" ContentType="image/x-emf"/>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handoutMasterIdLst>
    <p:handoutMasterId r:id="rId29"/>
  </p:handoutMasterIdLst>
  <p:sldIdLst>
    <p:sldId id="460" r:id="rId2"/>
    <p:sldId id="454" r:id="rId3"/>
    <p:sldId id="455" r:id="rId4"/>
    <p:sldId id="456" r:id="rId5"/>
    <p:sldId id="458" r:id="rId6"/>
    <p:sldId id="457" r:id="rId7"/>
    <p:sldId id="459" r:id="rId8"/>
    <p:sldId id="461" r:id="rId9"/>
    <p:sldId id="462" r:id="rId10"/>
    <p:sldId id="464" r:id="rId11"/>
    <p:sldId id="375" r:id="rId12"/>
    <p:sldId id="377" r:id="rId13"/>
    <p:sldId id="452" r:id="rId14"/>
    <p:sldId id="453" r:id="rId15"/>
    <p:sldId id="465" r:id="rId16"/>
    <p:sldId id="466" r:id="rId17"/>
    <p:sldId id="467" r:id="rId18"/>
    <p:sldId id="378" r:id="rId19"/>
    <p:sldId id="398" r:id="rId20"/>
    <p:sldId id="432" r:id="rId21"/>
    <p:sldId id="470" r:id="rId22"/>
    <p:sldId id="382" r:id="rId23"/>
    <p:sldId id="384" r:id="rId24"/>
    <p:sldId id="473" r:id="rId25"/>
    <p:sldId id="385" r:id="rId26"/>
    <p:sldId id="475"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4990"/>
    <a:srgbClr val="424242"/>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94660"/>
  </p:normalViewPr>
  <p:slideViewPr>
    <p:cSldViewPr snapToGrid="0">
      <p:cViewPr varScale="1">
        <p:scale>
          <a:sx n="62" d="100"/>
          <a:sy n="62" d="100"/>
        </p:scale>
        <p:origin x="804" y="28"/>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05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039946-26BE-4B62-B4B2-E9409E5D819A}" type="slidenum">
              <a:rPr lang="en-GB" smtClean="0"/>
              <a:t>‹#›</a:t>
            </a:fld>
            <a:endParaRPr lang="en-GB"/>
          </a:p>
        </p:txBody>
      </p:sp>
    </p:spTree>
    <p:extLst>
      <p:ext uri="{BB962C8B-B14F-4D97-AF65-F5344CB8AC3E}">
        <p14:creationId xmlns:p14="http://schemas.microsoft.com/office/powerpoint/2010/main" val="32084032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latin typeface="Calibri"/>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latin typeface="Calibri"/>
                <a:cs typeface="Calibri"/>
              </a:rPr>
              <a:t>Note: pretty short lecture, good one to present mini-contest results or anything else not </a:t>
            </a:r>
            <a:r>
              <a:rPr lang="en-US" sz="1200" baseline="0">
                <a:latin typeface="Calibri"/>
                <a:cs typeface="Calibri"/>
              </a:rPr>
              <a:t>exactly lecture.</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a:t>
            </a:fld>
            <a:endParaRPr lang="en-US"/>
          </a:p>
        </p:txBody>
      </p:sp>
    </p:spTree>
    <p:extLst>
      <p:ext uri="{BB962C8B-B14F-4D97-AF65-F5344CB8AC3E}">
        <p14:creationId xmlns:p14="http://schemas.microsoft.com/office/powerpoint/2010/main" val="71116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12</a:t>
            </a:fld>
            <a:endParaRPr 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13</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14</a:t>
            </a:fld>
            <a:endParaRPr 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15</a:t>
            </a:fld>
            <a:endParaRPr 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25</a:t>
            </a:fld>
            <a:endParaRPr 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26</a:t>
            </a:fld>
            <a:endParaRPr lang="en-US" sz="1300"/>
          </a:p>
        </p:txBody>
      </p:sp>
    </p:spTree>
    <p:extLst>
      <p:ext uri="{BB962C8B-B14F-4D97-AF65-F5344CB8AC3E}">
        <p14:creationId xmlns:p14="http://schemas.microsoft.com/office/powerpoint/2010/main" val="3759210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fi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bg>
      <p:bgPr>
        <a:solidFill>
          <a:schemeClr val="bg1"/>
        </a:solidFill>
        <a:effectLst/>
      </p:bgPr>
    </p:bg>
    <p:spTree>
      <p:nvGrpSpPr>
        <p:cNvPr id="1" name="Shape 9"/>
        <p:cNvGrpSpPr/>
        <p:nvPr/>
      </p:nvGrpSpPr>
      <p:grpSpPr>
        <a:xfrm>
          <a:off x="0" y="0"/>
          <a:ext cx="0" cy="0"/>
          <a:chOff x="0" y="0"/>
          <a:chExt cx="0" cy="0"/>
        </a:xfrm>
      </p:grpSpPr>
      <p:sp>
        <p:nvSpPr>
          <p:cNvPr id="10" name="Google Shape;10;p2"/>
          <p:cNvSpPr/>
          <p:nvPr userDrawn="1"/>
        </p:nvSpPr>
        <p:spPr>
          <a:xfrm flipH="1">
            <a:off x="10995200" y="5661233"/>
            <a:ext cx="1196800" cy="1196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1" name="Google Shape;11;p2"/>
          <p:cNvSpPr/>
          <p:nvPr userDrawn="1"/>
        </p:nvSpPr>
        <p:spPr>
          <a:xfrm flipH="1">
            <a:off x="10995200" y="5661167"/>
            <a:ext cx="1196800" cy="1196800"/>
          </a:xfrm>
          <a:prstGeom prst="round1Rect">
            <a:avLst>
              <a:gd name="adj" fmla="val 16667"/>
            </a:avLst>
          </a:prstGeom>
          <a:solidFill>
            <a:schemeClr val="lt1">
              <a:alpha val="680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4" name="Google Shape;14;p2"/>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bg1">
                    <a:lumMod val="50000"/>
                  </a:schemeClr>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26" r="17"/>
          <a:stretch/>
        </p:blipFill>
        <p:spPr>
          <a:xfrm>
            <a:off x="-29867" y="0"/>
            <a:ext cx="5976000" cy="6858000"/>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21" name="Picture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sp>
        <p:nvSpPr>
          <p:cNvPr id="25" name="Google Shape;16;p3"/>
          <p:cNvSpPr txBox="1">
            <a:spLocks noGrp="1"/>
          </p:cNvSpPr>
          <p:nvPr>
            <p:ph type="title"/>
          </p:nvPr>
        </p:nvSpPr>
        <p:spPr>
          <a:xfrm>
            <a:off x="6313715" y="348343"/>
            <a:ext cx="5341256" cy="2478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600">
                <a:solidFill>
                  <a:srgbClr val="194990"/>
                </a:solidFill>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dirty="0"/>
          </a:p>
        </p:txBody>
      </p:sp>
      <p:sp>
        <p:nvSpPr>
          <p:cNvPr id="26" name="Google Shape;49;p9"/>
          <p:cNvSpPr txBox="1">
            <a:spLocks noGrp="1"/>
          </p:cNvSpPr>
          <p:nvPr>
            <p:ph type="subTitle" idx="1"/>
          </p:nvPr>
        </p:nvSpPr>
        <p:spPr>
          <a:xfrm>
            <a:off x="6287543" y="3420655"/>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solidFill>
                  <a:schemeClr val="bg1">
                    <a:lumMod val="50000"/>
                  </a:schemeClr>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dirty="0"/>
          </a:p>
        </p:txBody>
      </p:sp>
      <p:pic>
        <p:nvPicPr>
          <p:cNvPr id="3" name="Picture 2" descr="A close up of a sign&#10;&#10;Description automatically generated">
            <a:extLst>
              <a:ext uri="{FF2B5EF4-FFF2-40B4-BE49-F238E27FC236}">
                <a16:creationId xmlns:a16="http://schemas.microsoft.com/office/drawing/2014/main" id="{F69046A6-580E-416B-884A-5B8876847EDD}"/>
              </a:ext>
            </a:extLst>
          </p:cNvPr>
          <p:cNvPicPr>
            <a:picLocks noChangeAspect="1"/>
          </p:cNvPicPr>
          <p:nvPr userDrawn="1"/>
        </p:nvPicPr>
        <p:blipFill>
          <a:blip r:embed="rId5"/>
          <a:stretch>
            <a:fillRect/>
          </a:stretch>
        </p:blipFill>
        <p:spPr>
          <a:xfrm>
            <a:off x="10048583" y="6229527"/>
            <a:ext cx="1268513" cy="5602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BBF837CE-2868-4A24-AB49-9D6ECFAE04E4}" type="slidenum">
              <a:rPr lang="en-US" smtClean="0"/>
              <a:pPr/>
              <a:t>‹#›</a:t>
            </a:fld>
            <a:endParaRPr lang="en-US"/>
          </a:p>
        </p:txBody>
      </p:sp>
    </p:spTree>
    <p:extLst>
      <p:ext uri="{BB962C8B-B14F-4D97-AF65-F5344CB8AC3E}">
        <p14:creationId xmlns:p14="http://schemas.microsoft.com/office/powerpoint/2010/main" val="3471180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0A20002-19F1-4774-AF43-286B6C1B4006}" type="slidenum">
              <a:rPr lang="en-US" smtClean="0"/>
              <a:pPr/>
              <a:t>‹#›</a:t>
            </a:fld>
            <a:endParaRPr lang="en-US"/>
          </a:p>
        </p:txBody>
      </p:sp>
    </p:spTree>
    <p:extLst>
      <p:ext uri="{BB962C8B-B14F-4D97-AF65-F5344CB8AC3E}">
        <p14:creationId xmlns:p14="http://schemas.microsoft.com/office/powerpoint/2010/main" val="260325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779657" y="2753800"/>
            <a:ext cx="3797743" cy="13504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5600">
                <a:solidFill>
                  <a:srgbClr val="424242"/>
                </a:solidFill>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dirty="0"/>
          </a:p>
        </p:txBody>
      </p:sp>
      <p:sp>
        <p:nvSpPr>
          <p:cNvPr id="17" name="Google Shape;17;p3"/>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tx2"/>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pic>
        <p:nvPicPr>
          <p:cNvPr id="13" name="Picture 12">
            <a:extLst>
              <a:ext uri="{FF2B5EF4-FFF2-40B4-BE49-F238E27FC236}">
                <a16:creationId xmlns:a16="http://schemas.microsoft.com/office/drawing/2014/main" id="{16F4578C-77D6-443B-B4B3-4A7A21A110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14" name="Picture 13">
            <a:extLst>
              <a:ext uri="{FF2B5EF4-FFF2-40B4-BE49-F238E27FC236}">
                <a16:creationId xmlns:a16="http://schemas.microsoft.com/office/drawing/2014/main" id="{1C773DC4-965A-4D0C-A35F-4D3D7545CA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5" name="Picture 14" descr="A close up of a sign&#10;&#10;Description automatically generated">
            <a:extLst>
              <a:ext uri="{FF2B5EF4-FFF2-40B4-BE49-F238E27FC236}">
                <a16:creationId xmlns:a16="http://schemas.microsoft.com/office/drawing/2014/main" id="{87828EB9-3B81-4C81-8DF8-C4A9EB639EDB}"/>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2248000"/>
            <a:ext cx="12192000" cy="4610000"/>
          </a:xfrm>
          <a:prstGeom prst="rect">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7" name="Google Shape;27;p5"/>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solidFill>
                  <a:srgbClr val="424242"/>
                </a:solidFill>
                <a:latin typeface="Calibri" panose="020F0502020204030204" pitchFamily="34" charset="0"/>
                <a:cs typeface="Calibri" panose="020F0502020204030204" pitchFamily="34" charset="0"/>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dirty="0"/>
          </a:p>
        </p:txBody>
      </p:sp>
      <p:sp>
        <p:nvSpPr>
          <p:cNvPr id="28" name="Google Shape;28;p5"/>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noAutofit/>
          </a:bodyPr>
          <a:lstStyle>
            <a:lvl1pPr marL="609555" lvl="0" indent="-423301">
              <a:spcBef>
                <a:spcPts val="0"/>
              </a:spcBef>
              <a:spcAft>
                <a:spcPts val="0"/>
              </a:spcAft>
              <a:buSzPts val="1400"/>
              <a:buChar char="●"/>
              <a:defRPr sz="1867">
                <a:solidFill>
                  <a:schemeClr val="bg1">
                    <a:lumMod val="50000"/>
                  </a:schemeClr>
                </a:solidFill>
              </a:defRPr>
            </a:lvl1pPr>
            <a:lvl2pPr marL="1219110" lvl="1" indent="-406371">
              <a:spcBef>
                <a:spcPts val="2133"/>
              </a:spcBef>
              <a:spcAft>
                <a:spcPts val="0"/>
              </a:spcAft>
              <a:buSzPts val="1200"/>
              <a:buChar char="○"/>
              <a:defRPr sz="1600"/>
            </a:lvl2pPr>
            <a:lvl3pPr marL="1828664" lvl="2" indent="-406371">
              <a:spcBef>
                <a:spcPts val="2133"/>
              </a:spcBef>
              <a:spcAft>
                <a:spcPts val="0"/>
              </a:spcAft>
              <a:buSzPts val="1200"/>
              <a:buChar char="■"/>
              <a:defRPr sz="1600"/>
            </a:lvl3pPr>
            <a:lvl4pPr marL="2438218" lvl="3" indent="-406371">
              <a:spcBef>
                <a:spcPts val="2133"/>
              </a:spcBef>
              <a:spcAft>
                <a:spcPts val="0"/>
              </a:spcAft>
              <a:buSzPts val="1200"/>
              <a:buChar char="●"/>
              <a:defRPr sz="1600"/>
            </a:lvl4pPr>
            <a:lvl5pPr marL="3047772" lvl="4" indent="-406371">
              <a:spcBef>
                <a:spcPts val="2133"/>
              </a:spcBef>
              <a:spcAft>
                <a:spcPts val="0"/>
              </a:spcAft>
              <a:buSzPts val="1200"/>
              <a:buChar char="○"/>
              <a:defRPr sz="1600"/>
            </a:lvl5pPr>
            <a:lvl6pPr marL="3657327" lvl="5" indent="-406371">
              <a:spcBef>
                <a:spcPts val="2133"/>
              </a:spcBef>
              <a:spcAft>
                <a:spcPts val="0"/>
              </a:spcAft>
              <a:buSzPts val="1200"/>
              <a:buChar char="■"/>
              <a:defRPr sz="1600"/>
            </a:lvl6pPr>
            <a:lvl7pPr marL="4266880" lvl="6" indent="-406371">
              <a:spcBef>
                <a:spcPts val="2133"/>
              </a:spcBef>
              <a:spcAft>
                <a:spcPts val="0"/>
              </a:spcAft>
              <a:buSzPts val="1200"/>
              <a:buChar char="●"/>
              <a:defRPr sz="1600"/>
            </a:lvl7pPr>
            <a:lvl8pPr marL="4876435" lvl="7" indent="-406371">
              <a:spcBef>
                <a:spcPts val="2133"/>
              </a:spcBef>
              <a:spcAft>
                <a:spcPts val="0"/>
              </a:spcAft>
              <a:buSzPts val="1200"/>
              <a:buChar char="○"/>
              <a:defRPr sz="1600"/>
            </a:lvl8pPr>
            <a:lvl9pPr marL="5485990" lvl="8" indent="-406371">
              <a:spcBef>
                <a:spcPts val="2133"/>
              </a:spcBef>
              <a:spcAft>
                <a:spcPts val="2133"/>
              </a:spcAft>
              <a:buSzPts val="1200"/>
              <a:buChar char="■"/>
              <a:defRPr sz="1600"/>
            </a:lvl9pPr>
          </a:lstStyle>
          <a:p>
            <a:endParaRPr dirty="0"/>
          </a:p>
        </p:txBody>
      </p:sp>
      <p:sp>
        <p:nvSpPr>
          <p:cNvPr id="29" name="Google Shape;29;p5"/>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noAutofit/>
          </a:bodyPr>
          <a:lstStyle>
            <a:lvl1pPr marL="609555" lvl="0" indent="-423301">
              <a:spcBef>
                <a:spcPts val="0"/>
              </a:spcBef>
              <a:spcAft>
                <a:spcPts val="0"/>
              </a:spcAft>
              <a:buSzPts val="1400"/>
              <a:buChar char="●"/>
              <a:defRPr sz="1867">
                <a:solidFill>
                  <a:schemeClr val="bg1">
                    <a:lumMod val="50000"/>
                  </a:schemeClr>
                </a:solidFill>
              </a:defRPr>
            </a:lvl1pPr>
            <a:lvl2pPr marL="1219110" lvl="1" indent="-406371">
              <a:spcBef>
                <a:spcPts val="2133"/>
              </a:spcBef>
              <a:spcAft>
                <a:spcPts val="0"/>
              </a:spcAft>
              <a:buSzPts val="1200"/>
              <a:buChar char="○"/>
              <a:defRPr sz="1600"/>
            </a:lvl2pPr>
            <a:lvl3pPr marL="1828664" lvl="2" indent="-406371">
              <a:spcBef>
                <a:spcPts val="2133"/>
              </a:spcBef>
              <a:spcAft>
                <a:spcPts val="0"/>
              </a:spcAft>
              <a:buSzPts val="1200"/>
              <a:buChar char="■"/>
              <a:defRPr sz="1600"/>
            </a:lvl3pPr>
            <a:lvl4pPr marL="2438218" lvl="3" indent="-406371">
              <a:spcBef>
                <a:spcPts val="2133"/>
              </a:spcBef>
              <a:spcAft>
                <a:spcPts val="0"/>
              </a:spcAft>
              <a:buSzPts val="1200"/>
              <a:buChar char="●"/>
              <a:defRPr sz="1600"/>
            </a:lvl4pPr>
            <a:lvl5pPr marL="3047772" lvl="4" indent="-406371">
              <a:spcBef>
                <a:spcPts val="2133"/>
              </a:spcBef>
              <a:spcAft>
                <a:spcPts val="0"/>
              </a:spcAft>
              <a:buSzPts val="1200"/>
              <a:buChar char="○"/>
              <a:defRPr sz="1600"/>
            </a:lvl5pPr>
            <a:lvl6pPr marL="3657327" lvl="5" indent="-406371">
              <a:spcBef>
                <a:spcPts val="2133"/>
              </a:spcBef>
              <a:spcAft>
                <a:spcPts val="0"/>
              </a:spcAft>
              <a:buSzPts val="1200"/>
              <a:buChar char="■"/>
              <a:defRPr sz="1600"/>
            </a:lvl6pPr>
            <a:lvl7pPr marL="4266880" lvl="6" indent="-406371">
              <a:spcBef>
                <a:spcPts val="2133"/>
              </a:spcBef>
              <a:spcAft>
                <a:spcPts val="0"/>
              </a:spcAft>
              <a:buSzPts val="1200"/>
              <a:buChar char="●"/>
              <a:defRPr sz="1600"/>
            </a:lvl7pPr>
            <a:lvl8pPr marL="4876435" lvl="7" indent="-406371">
              <a:spcBef>
                <a:spcPts val="2133"/>
              </a:spcBef>
              <a:spcAft>
                <a:spcPts val="0"/>
              </a:spcAft>
              <a:buSzPts val="1200"/>
              <a:buChar char="○"/>
              <a:defRPr sz="1600"/>
            </a:lvl8pPr>
            <a:lvl9pPr marL="5485990" lvl="8" indent="-406371">
              <a:spcBef>
                <a:spcPts val="2133"/>
              </a:spcBef>
              <a:spcAft>
                <a:spcPts val="2133"/>
              </a:spcAft>
              <a:buSzPts val="1200"/>
              <a:buChar char="■"/>
              <a:defRPr sz="1600"/>
            </a:lvl9pPr>
          </a:lstStyle>
          <a:p>
            <a:endParaRPr dirty="0"/>
          </a:p>
        </p:txBody>
      </p:sp>
      <p:sp>
        <p:nvSpPr>
          <p:cNvPr id="30" name="Google Shape;30;p5"/>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tx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0" name="Picture 9">
            <a:extLst>
              <a:ext uri="{FF2B5EF4-FFF2-40B4-BE49-F238E27FC236}">
                <a16:creationId xmlns:a16="http://schemas.microsoft.com/office/drawing/2014/main" id="{A82A7225-BA68-4C08-BC2D-74449FA459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11" name="Picture 10">
            <a:extLst>
              <a:ext uri="{FF2B5EF4-FFF2-40B4-BE49-F238E27FC236}">
                <a16:creationId xmlns:a16="http://schemas.microsoft.com/office/drawing/2014/main" id="{921A93C0-A7F2-4316-ACCD-87CDAA2938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4" name="Picture 13" descr="A close up of a sign&#10;&#10;Description automatically generated">
            <a:extLst>
              <a:ext uri="{FF2B5EF4-FFF2-40B4-BE49-F238E27FC236}">
                <a16:creationId xmlns:a16="http://schemas.microsoft.com/office/drawing/2014/main" id="{EB5703DD-6FCF-4E74-AC03-05770238D14C}"/>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875200"/>
            <a:ext cx="12192000" cy="5982800"/>
          </a:xfrm>
          <a:prstGeom prst="rect">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solidFill>
                <a:schemeClr val="bg1">
                  <a:lumMod val="50000"/>
                </a:schemeClr>
              </a:solidFill>
            </a:endParaRPr>
          </a:p>
        </p:txBody>
      </p:sp>
      <p:sp>
        <p:nvSpPr>
          <p:cNvPr id="35" name="Google Shape;35;p6"/>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b="0">
                <a:solidFill>
                  <a:schemeClr val="tx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14" name="Google Shape;21;p4"/>
          <p:cNvSpPr txBox="1">
            <a:spLocks noGrp="1"/>
          </p:cNvSpPr>
          <p:nvPr>
            <p:ph type="title"/>
          </p:nvPr>
        </p:nvSpPr>
        <p:spPr>
          <a:xfrm>
            <a:off x="0" y="67576"/>
            <a:ext cx="12192000" cy="10236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solidFill>
                  <a:schemeClr val="tx2"/>
                </a:solidFill>
                <a:latin typeface="Calibri" panose="020F0502020204030204" pitchFamily="34" charset="0"/>
                <a:cs typeface="Calibri" panose="020F0502020204030204" pitchFamily="34" charset="0"/>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dirty="0"/>
          </a:p>
        </p:txBody>
      </p:sp>
      <p:pic>
        <p:nvPicPr>
          <p:cNvPr id="8" name="Picture 7">
            <a:extLst>
              <a:ext uri="{FF2B5EF4-FFF2-40B4-BE49-F238E27FC236}">
                <a16:creationId xmlns:a16="http://schemas.microsoft.com/office/drawing/2014/main" id="{193FCBA9-B2E2-4071-8F0F-EE257AC7EC2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9" name="Picture 8">
            <a:extLst>
              <a:ext uri="{FF2B5EF4-FFF2-40B4-BE49-F238E27FC236}">
                <a16:creationId xmlns:a16="http://schemas.microsoft.com/office/drawing/2014/main" id="{F4484927-4FF8-44E5-A382-00E56F649D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2" name="Picture 11" descr="A close up of a sign&#10;&#10;Description automatically generated">
            <a:extLst>
              <a:ext uri="{FF2B5EF4-FFF2-40B4-BE49-F238E27FC236}">
                <a16:creationId xmlns:a16="http://schemas.microsoft.com/office/drawing/2014/main" id="{08C3A372-11DA-4942-9B85-3C113E735082}"/>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4368800" y="33"/>
            <a:ext cx="7823200" cy="6858000"/>
          </a:xfrm>
          <a:prstGeom prst="rect">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solidFill>
                <a:schemeClr val="bg1">
                  <a:lumMod val="50000"/>
                </a:schemeClr>
              </a:solidFill>
            </a:endParaRPr>
          </a:p>
        </p:txBody>
      </p:sp>
      <p:sp>
        <p:nvSpPr>
          <p:cNvPr id="39" name="Google Shape;39;p7"/>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solidFill>
                  <a:schemeClr val="bg1">
                    <a:lumMod val="50000"/>
                  </a:schemeClr>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dirty="0"/>
          </a:p>
        </p:txBody>
      </p:sp>
      <p:sp>
        <p:nvSpPr>
          <p:cNvPr id="40" name="Google Shape;40;p7"/>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noAutofit/>
          </a:bodyPr>
          <a:lstStyle>
            <a:lvl1pPr marL="609555" lvl="0" indent="-406371">
              <a:spcBef>
                <a:spcPts val="0"/>
              </a:spcBef>
              <a:spcAft>
                <a:spcPts val="0"/>
              </a:spcAft>
              <a:buClr>
                <a:schemeClr val="lt1"/>
              </a:buClr>
              <a:buSzPts val="1200"/>
              <a:buChar char="●"/>
              <a:defRPr sz="1600">
                <a:solidFill>
                  <a:schemeClr val="bg1">
                    <a:lumMod val="50000"/>
                  </a:schemeClr>
                </a:solidFill>
              </a:defRPr>
            </a:lvl1pPr>
            <a:lvl2pPr marL="1219110" lvl="1" indent="-406371">
              <a:spcBef>
                <a:spcPts val="2133"/>
              </a:spcBef>
              <a:spcAft>
                <a:spcPts val="0"/>
              </a:spcAft>
              <a:buClr>
                <a:schemeClr val="lt1"/>
              </a:buClr>
              <a:buSzPts val="1200"/>
              <a:buChar char="○"/>
              <a:defRPr sz="1600">
                <a:solidFill>
                  <a:schemeClr val="lt1"/>
                </a:solidFill>
              </a:defRPr>
            </a:lvl2pPr>
            <a:lvl3pPr marL="1828664" lvl="2" indent="-406371">
              <a:spcBef>
                <a:spcPts val="2133"/>
              </a:spcBef>
              <a:spcAft>
                <a:spcPts val="0"/>
              </a:spcAft>
              <a:buClr>
                <a:schemeClr val="lt1"/>
              </a:buClr>
              <a:buSzPts val="1200"/>
              <a:buChar char="■"/>
              <a:defRPr sz="1600">
                <a:solidFill>
                  <a:schemeClr val="lt1"/>
                </a:solidFill>
              </a:defRPr>
            </a:lvl3pPr>
            <a:lvl4pPr marL="2438218" lvl="3" indent="-406371">
              <a:spcBef>
                <a:spcPts val="2133"/>
              </a:spcBef>
              <a:spcAft>
                <a:spcPts val="0"/>
              </a:spcAft>
              <a:buClr>
                <a:schemeClr val="lt1"/>
              </a:buClr>
              <a:buSzPts val="1200"/>
              <a:buChar char="●"/>
              <a:defRPr sz="1600">
                <a:solidFill>
                  <a:schemeClr val="lt1"/>
                </a:solidFill>
              </a:defRPr>
            </a:lvl4pPr>
            <a:lvl5pPr marL="3047772" lvl="4" indent="-406371">
              <a:spcBef>
                <a:spcPts val="2133"/>
              </a:spcBef>
              <a:spcAft>
                <a:spcPts val="0"/>
              </a:spcAft>
              <a:buClr>
                <a:schemeClr val="lt1"/>
              </a:buClr>
              <a:buSzPts val="1200"/>
              <a:buChar char="○"/>
              <a:defRPr sz="1600">
                <a:solidFill>
                  <a:schemeClr val="lt1"/>
                </a:solidFill>
              </a:defRPr>
            </a:lvl5pPr>
            <a:lvl6pPr marL="3657327" lvl="5" indent="-406371">
              <a:spcBef>
                <a:spcPts val="2133"/>
              </a:spcBef>
              <a:spcAft>
                <a:spcPts val="0"/>
              </a:spcAft>
              <a:buClr>
                <a:schemeClr val="lt1"/>
              </a:buClr>
              <a:buSzPts val="1200"/>
              <a:buChar char="■"/>
              <a:defRPr sz="1600">
                <a:solidFill>
                  <a:schemeClr val="lt1"/>
                </a:solidFill>
              </a:defRPr>
            </a:lvl6pPr>
            <a:lvl7pPr marL="4266880" lvl="6" indent="-406371">
              <a:spcBef>
                <a:spcPts val="2133"/>
              </a:spcBef>
              <a:spcAft>
                <a:spcPts val="0"/>
              </a:spcAft>
              <a:buClr>
                <a:schemeClr val="lt1"/>
              </a:buClr>
              <a:buSzPts val="1200"/>
              <a:buChar char="●"/>
              <a:defRPr sz="1600">
                <a:solidFill>
                  <a:schemeClr val="lt1"/>
                </a:solidFill>
              </a:defRPr>
            </a:lvl7pPr>
            <a:lvl8pPr marL="4876435" lvl="7" indent="-406371">
              <a:spcBef>
                <a:spcPts val="2133"/>
              </a:spcBef>
              <a:spcAft>
                <a:spcPts val="0"/>
              </a:spcAft>
              <a:buClr>
                <a:schemeClr val="lt1"/>
              </a:buClr>
              <a:buSzPts val="1200"/>
              <a:buChar char="○"/>
              <a:defRPr sz="1600">
                <a:solidFill>
                  <a:schemeClr val="lt1"/>
                </a:solidFill>
              </a:defRPr>
            </a:lvl8pPr>
            <a:lvl9pPr marL="5485990" lvl="8" indent="-406371">
              <a:spcBef>
                <a:spcPts val="2133"/>
              </a:spcBef>
              <a:spcAft>
                <a:spcPts val="2133"/>
              </a:spcAft>
              <a:buClr>
                <a:schemeClr val="lt1"/>
              </a:buClr>
              <a:buSzPts val="1200"/>
              <a:buChar char="■"/>
              <a:defRPr sz="1600">
                <a:solidFill>
                  <a:schemeClr val="lt1"/>
                </a:solidFill>
              </a:defRPr>
            </a:lvl9pPr>
          </a:lstStyle>
          <a:p>
            <a:endParaRPr dirty="0"/>
          </a:p>
        </p:txBody>
      </p:sp>
      <p:sp>
        <p:nvSpPr>
          <p:cNvPr id="41" name="Google Shape;41;p7"/>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tx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9" name="Picture 8">
            <a:extLst>
              <a:ext uri="{FF2B5EF4-FFF2-40B4-BE49-F238E27FC236}">
                <a16:creationId xmlns:a16="http://schemas.microsoft.com/office/drawing/2014/main" id="{E603FD94-B0BC-4E3E-BEBB-39FB41EBD39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10" name="Picture 9">
            <a:extLst>
              <a:ext uri="{FF2B5EF4-FFF2-40B4-BE49-F238E27FC236}">
                <a16:creationId xmlns:a16="http://schemas.microsoft.com/office/drawing/2014/main" id="{FEDBF0FB-CC54-429B-B458-F26FED63C1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3" name="Picture 12" descr="A close up of a sign&#10;&#10;Description automatically generated">
            <a:extLst>
              <a:ext uri="{FF2B5EF4-FFF2-40B4-BE49-F238E27FC236}">
                <a16:creationId xmlns:a16="http://schemas.microsoft.com/office/drawing/2014/main" id="{56EE732E-EC02-4B99-B82F-01D0A1993ED2}"/>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651000"/>
            <a:ext cx="83028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solidFill>
                  <a:schemeClr val="bg1">
                    <a:lumMod val="50000"/>
                  </a:schemeClr>
                </a:solidFill>
              </a:defRPr>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dirty="0"/>
          </a:p>
        </p:txBody>
      </p:sp>
      <p:sp>
        <p:nvSpPr>
          <p:cNvPr id="44" name="Google Shape;44;p8"/>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tx2"/>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pic>
        <p:nvPicPr>
          <p:cNvPr id="7" name="Picture 6">
            <a:extLst>
              <a:ext uri="{FF2B5EF4-FFF2-40B4-BE49-F238E27FC236}">
                <a16:creationId xmlns:a16="http://schemas.microsoft.com/office/drawing/2014/main" id="{9449DB97-0A40-46D2-AD0E-3F15EA24CD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8" name="Picture 7">
            <a:extLst>
              <a:ext uri="{FF2B5EF4-FFF2-40B4-BE49-F238E27FC236}">
                <a16:creationId xmlns:a16="http://schemas.microsoft.com/office/drawing/2014/main" id="{318D9E35-335D-4B9D-A640-67651BCEA24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9" name="Picture 8" descr="A close up of a sign&#10;&#10;Description automatically generated">
            <a:extLst>
              <a:ext uri="{FF2B5EF4-FFF2-40B4-BE49-F238E27FC236}">
                <a16:creationId xmlns:a16="http://schemas.microsoft.com/office/drawing/2014/main" id="{4345F0A8-F3F1-469B-8248-73191EF1B600}"/>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12192000" cy="6261200"/>
          </a:xfrm>
          <a:prstGeom prst="rect">
            <a:avLst/>
          </a:prstGeom>
          <a:solidFill>
            <a:schemeClr val="bg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55" name="Google Shape;55;p10"/>
          <p:cNvSpPr txBox="1">
            <a:spLocks noGrp="1"/>
          </p:cNvSpPr>
          <p:nvPr>
            <p:ph type="body" idx="1"/>
          </p:nvPr>
        </p:nvSpPr>
        <p:spPr>
          <a:xfrm>
            <a:off x="76200" y="6262433"/>
            <a:ext cx="11176000" cy="595600"/>
          </a:xfrm>
          <a:prstGeom prst="rect">
            <a:avLst/>
          </a:prstGeom>
        </p:spPr>
        <p:txBody>
          <a:bodyPr spcFirstLastPara="1" wrap="square" lIns="91425" tIns="91425" rIns="91425" bIns="91425" anchor="ctr" anchorCtr="0">
            <a:noAutofit/>
          </a:bodyPr>
          <a:lstStyle>
            <a:lvl1pPr marL="609555" lvl="0" indent="-304776">
              <a:lnSpc>
                <a:spcPct val="100000"/>
              </a:lnSpc>
              <a:spcBef>
                <a:spcPts val="0"/>
              </a:spcBef>
              <a:spcAft>
                <a:spcPts val="0"/>
              </a:spcAft>
              <a:buClr>
                <a:schemeClr val="lt1"/>
              </a:buClr>
              <a:buSzPts val="1200"/>
              <a:buNone/>
              <a:defRPr sz="1600">
                <a:solidFill>
                  <a:schemeClr val="tx2"/>
                </a:solidFill>
              </a:defRPr>
            </a:lvl1pPr>
          </a:lstStyle>
          <a:p>
            <a:endParaRPr dirty="0"/>
          </a:p>
        </p:txBody>
      </p:sp>
      <p:sp>
        <p:nvSpPr>
          <p:cNvPr id="56" name="Google Shape;56;p10"/>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tx2"/>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dirty="0"/>
          </a:p>
        </p:txBody>
      </p:sp>
      <p:pic>
        <p:nvPicPr>
          <p:cNvPr id="8" name="Picture 7">
            <a:extLst>
              <a:ext uri="{FF2B5EF4-FFF2-40B4-BE49-F238E27FC236}">
                <a16:creationId xmlns:a16="http://schemas.microsoft.com/office/drawing/2014/main" id="{D0671695-6F7A-4E18-B135-ACEC89F837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9" name="Picture 8">
            <a:extLst>
              <a:ext uri="{FF2B5EF4-FFF2-40B4-BE49-F238E27FC236}">
                <a16:creationId xmlns:a16="http://schemas.microsoft.com/office/drawing/2014/main" id="{61BA2A42-E1EE-4540-B95C-56324C624E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C50853-7C29-4349-A270-19AC5B2C9A7E}"/>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bg1"/>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634000" y="1678033"/>
            <a:ext cx="10962800" cy="2618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6000">
                <a:solidFill>
                  <a:schemeClr val="dk2"/>
                </a:solidFill>
              </a:defRPr>
            </a:lvl1pPr>
            <a:lvl2pPr lvl="1" algn="ctr">
              <a:spcBef>
                <a:spcPts val="0"/>
              </a:spcBef>
              <a:spcAft>
                <a:spcPts val="0"/>
              </a:spcAft>
              <a:buClr>
                <a:schemeClr val="dk2"/>
              </a:buClr>
              <a:buSzPts val="12000"/>
              <a:buNone/>
              <a:defRPr sz="16000">
                <a:solidFill>
                  <a:schemeClr val="dk2"/>
                </a:solidFill>
              </a:defRPr>
            </a:lvl2pPr>
            <a:lvl3pPr lvl="2" algn="ctr">
              <a:spcBef>
                <a:spcPts val="0"/>
              </a:spcBef>
              <a:spcAft>
                <a:spcPts val="0"/>
              </a:spcAft>
              <a:buClr>
                <a:schemeClr val="dk2"/>
              </a:buClr>
              <a:buSzPts val="12000"/>
              <a:buNone/>
              <a:defRPr sz="16000">
                <a:solidFill>
                  <a:schemeClr val="dk2"/>
                </a:solidFill>
              </a:defRPr>
            </a:lvl3pPr>
            <a:lvl4pPr lvl="3" algn="ctr">
              <a:spcBef>
                <a:spcPts val="0"/>
              </a:spcBef>
              <a:spcAft>
                <a:spcPts val="0"/>
              </a:spcAft>
              <a:buClr>
                <a:schemeClr val="dk2"/>
              </a:buClr>
              <a:buSzPts val="12000"/>
              <a:buNone/>
              <a:defRPr sz="16000">
                <a:solidFill>
                  <a:schemeClr val="dk2"/>
                </a:solidFill>
              </a:defRPr>
            </a:lvl4pPr>
            <a:lvl5pPr lvl="4" algn="ctr">
              <a:spcBef>
                <a:spcPts val="0"/>
              </a:spcBef>
              <a:spcAft>
                <a:spcPts val="0"/>
              </a:spcAft>
              <a:buClr>
                <a:schemeClr val="dk2"/>
              </a:buClr>
              <a:buSzPts val="12000"/>
              <a:buNone/>
              <a:defRPr sz="16000">
                <a:solidFill>
                  <a:schemeClr val="dk2"/>
                </a:solidFill>
              </a:defRPr>
            </a:lvl5pPr>
            <a:lvl6pPr lvl="5" algn="ctr">
              <a:spcBef>
                <a:spcPts val="0"/>
              </a:spcBef>
              <a:spcAft>
                <a:spcPts val="0"/>
              </a:spcAft>
              <a:buClr>
                <a:schemeClr val="dk2"/>
              </a:buClr>
              <a:buSzPts val="12000"/>
              <a:buNone/>
              <a:defRPr sz="16000">
                <a:solidFill>
                  <a:schemeClr val="dk2"/>
                </a:solidFill>
              </a:defRPr>
            </a:lvl6pPr>
            <a:lvl7pPr lvl="6" algn="ctr">
              <a:spcBef>
                <a:spcPts val="0"/>
              </a:spcBef>
              <a:spcAft>
                <a:spcPts val="0"/>
              </a:spcAft>
              <a:buClr>
                <a:schemeClr val="dk2"/>
              </a:buClr>
              <a:buSzPts val="12000"/>
              <a:buNone/>
              <a:defRPr sz="16000">
                <a:solidFill>
                  <a:schemeClr val="dk2"/>
                </a:solidFill>
              </a:defRPr>
            </a:lvl7pPr>
            <a:lvl8pPr lvl="7" algn="ctr">
              <a:spcBef>
                <a:spcPts val="0"/>
              </a:spcBef>
              <a:spcAft>
                <a:spcPts val="0"/>
              </a:spcAft>
              <a:buClr>
                <a:schemeClr val="dk2"/>
              </a:buClr>
              <a:buSzPts val="12000"/>
              <a:buNone/>
              <a:defRPr sz="16000">
                <a:solidFill>
                  <a:schemeClr val="dk2"/>
                </a:solidFill>
              </a:defRPr>
            </a:lvl8pPr>
            <a:lvl9pPr lvl="8" algn="ctr">
              <a:spcBef>
                <a:spcPts val="0"/>
              </a:spcBef>
              <a:spcAft>
                <a:spcPts val="0"/>
              </a:spcAft>
              <a:buClr>
                <a:schemeClr val="dk2"/>
              </a:buClr>
              <a:buSzPts val="12000"/>
              <a:buNone/>
              <a:defRPr sz="16000">
                <a:solidFill>
                  <a:schemeClr val="dk2"/>
                </a:solidFill>
              </a:defRPr>
            </a:lvl9pPr>
          </a:lstStyle>
          <a:p>
            <a:r>
              <a:rPr dirty="0"/>
              <a:t>xx%</a:t>
            </a:r>
          </a:p>
        </p:txBody>
      </p:sp>
      <p:sp>
        <p:nvSpPr>
          <p:cNvPr id="59" name="Google Shape;59;p11"/>
          <p:cNvSpPr txBox="1">
            <a:spLocks noGrp="1"/>
          </p:cNvSpPr>
          <p:nvPr>
            <p:ph type="body" idx="1"/>
          </p:nvPr>
        </p:nvSpPr>
        <p:spPr>
          <a:xfrm>
            <a:off x="634000" y="4406167"/>
            <a:ext cx="10962800" cy="1734400"/>
          </a:xfrm>
          <a:prstGeom prst="rect">
            <a:avLst/>
          </a:prstGeom>
        </p:spPr>
        <p:txBody>
          <a:bodyPr spcFirstLastPara="1" wrap="square" lIns="91425" tIns="91425" rIns="91425" bIns="91425" anchor="t" anchorCtr="0">
            <a:noAutofit/>
          </a:bodyPr>
          <a:lstStyle>
            <a:lvl1pPr marL="609555" lvl="0" indent="-457167" algn="ctr">
              <a:spcBef>
                <a:spcPts val="0"/>
              </a:spcBef>
              <a:spcAft>
                <a:spcPts val="0"/>
              </a:spcAft>
              <a:buSzPts val="1800"/>
              <a:buChar char="●"/>
              <a:defRPr>
                <a:solidFill>
                  <a:schemeClr val="tx2"/>
                </a:solidFill>
              </a:defRPr>
            </a:lvl1pPr>
            <a:lvl2pPr marL="1219110" lvl="1" indent="-423301" algn="ctr">
              <a:spcBef>
                <a:spcPts val="2133"/>
              </a:spcBef>
              <a:spcAft>
                <a:spcPts val="0"/>
              </a:spcAft>
              <a:buSzPts val="1400"/>
              <a:buChar char="○"/>
              <a:defRPr/>
            </a:lvl2pPr>
            <a:lvl3pPr marL="1828664" lvl="2" indent="-423301" algn="ctr">
              <a:spcBef>
                <a:spcPts val="2133"/>
              </a:spcBef>
              <a:spcAft>
                <a:spcPts val="0"/>
              </a:spcAft>
              <a:buSzPts val="1400"/>
              <a:buChar char="■"/>
              <a:defRPr/>
            </a:lvl3pPr>
            <a:lvl4pPr marL="2438218" lvl="3" indent="-423301" algn="ctr">
              <a:spcBef>
                <a:spcPts val="2133"/>
              </a:spcBef>
              <a:spcAft>
                <a:spcPts val="0"/>
              </a:spcAft>
              <a:buSzPts val="1400"/>
              <a:buChar char="●"/>
              <a:defRPr/>
            </a:lvl4pPr>
            <a:lvl5pPr marL="3047772" lvl="4" indent="-423301" algn="ctr">
              <a:spcBef>
                <a:spcPts val="2133"/>
              </a:spcBef>
              <a:spcAft>
                <a:spcPts val="0"/>
              </a:spcAft>
              <a:buSzPts val="1400"/>
              <a:buChar char="○"/>
              <a:defRPr/>
            </a:lvl5pPr>
            <a:lvl6pPr marL="3657327" lvl="5" indent="-423301" algn="ctr">
              <a:spcBef>
                <a:spcPts val="2133"/>
              </a:spcBef>
              <a:spcAft>
                <a:spcPts val="0"/>
              </a:spcAft>
              <a:buSzPts val="1400"/>
              <a:buChar char="■"/>
              <a:defRPr/>
            </a:lvl6pPr>
            <a:lvl7pPr marL="4266880" lvl="6" indent="-423301" algn="ctr">
              <a:spcBef>
                <a:spcPts val="2133"/>
              </a:spcBef>
              <a:spcAft>
                <a:spcPts val="0"/>
              </a:spcAft>
              <a:buSzPts val="1400"/>
              <a:buChar char="●"/>
              <a:defRPr/>
            </a:lvl7pPr>
            <a:lvl8pPr marL="4876435" lvl="7" indent="-423301" algn="ctr">
              <a:spcBef>
                <a:spcPts val="2133"/>
              </a:spcBef>
              <a:spcAft>
                <a:spcPts val="0"/>
              </a:spcAft>
              <a:buSzPts val="1400"/>
              <a:buChar char="○"/>
              <a:defRPr/>
            </a:lvl8pPr>
            <a:lvl9pPr marL="5485990" lvl="8" indent="-423301" algn="ctr">
              <a:spcBef>
                <a:spcPts val="2133"/>
              </a:spcBef>
              <a:spcAft>
                <a:spcPts val="2133"/>
              </a:spcAft>
              <a:buSzPts val="1400"/>
              <a:buChar char="■"/>
              <a:defRPr/>
            </a:lvl9pPr>
          </a:lstStyle>
          <a:p>
            <a:endParaRPr dirty="0"/>
          </a:p>
        </p:txBody>
      </p:sp>
      <p:sp>
        <p:nvSpPr>
          <p:cNvPr id="60" name="Google Shape;60;p11"/>
          <p:cNvSpPr txBox="1">
            <a:spLocks noGrp="1"/>
          </p:cNvSpPr>
          <p:nvPr>
            <p:ph type="sldNum" idx="12"/>
          </p:nvPr>
        </p:nvSpPr>
        <p:spPr>
          <a:xfrm>
            <a:off x="11364721" y="6333402"/>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8" name="Picture 7">
            <a:extLst>
              <a:ext uri="{FF2B5EF4-FFF2-40B4-BE49-F238E27FC236}">
                <a16:creationId xmlns:a16="http://schemas.microsoft.com/office/drawing/2014/main" id="{B3063B93-4CDC-404D-92AA-FCF1E7BDF7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11" name="Picture 10">
            <a:extLst>
              <a:ext uri="{FF2B5EF4-FFF2-40B4-BE49-F238E27FC236}">
                <a16:creationId xmlns:a16="http://schemas.microsoft.com/office/drawing/2014/main" id="{1E758DE8-D3C0-43A5-BE97-06DC6C6938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3" name="Picture 12" descr="A close up of a sign&#10;&#10;Description automatically generated">
            <a:extLst>
              <a:ext uri="{FF2B5EF4-FFF2-40B4-BE49-F238E27FC236}">
                <a16:creationId xmlns:a16="http://schemas.microsoft.com/office/drawing/2014/main" id="{C962CA50-2948-47EF-8FAF-C003AC6F7691}"/>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bg1"/>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1364721" y="6333401"/>
            <a:ext cx="731600" cy="524800"/>
          </a:xfrm>
          <a:prstGeom prst="rect">
            <a:avLst/>
          </a:prstGeom>
        </p:spPr>
        <p:txBody>
          <a:bodyPr spcFirstLastPara="1" wrap="square" lIns="91425" tIns="91425" rIns="91425" bIns="91425" anchor="ctr" anchorCtr="0">
            <a:noAutofit/>
          </a:bodyPr>
          <a:lstStyle>
            <a:lvl1pPr lvl="0">
              <a:buNone/>
              <a:defRPr>
                <a:solidFill>
                  <a:schemeClr val="tx2"/>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6" name="Picture 5">
            <a:extLst>
              <a:ext uri="{FF2B5EF4-FFF2-40B4-BE49-F238E27FC236}">
                <a16:creationId xmlns:a16="http://schemas.microsoft.com/office/drawing/2014/main" id="{88A047F5-D98C-4EC4-93C1-156E1FFD2E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90070" y="6244014"/>
            <a:ext cx="2728686" cy="560260"/>
          </a:xfrm>
          <a:prstGeom prst="rect">
            <a:avLst/>
          </a:prstGeom>
        </p:spPr>
      </p:pic>
      <p:pic>
        <p:nvPicPr>
          <p:cNvPr id="9" name="Picture 8">
            <a:extLst>
              <a:ext uri="{FF2B5EF4-FFF2-40B4-BE49-F238E27FC236}">
                <a16:creationId xmlns:a16="http://schemas.microsoft.com/office/drawing/2014/main" id="{A7CAA4D8-6249-4DA7-A263-BA25B05E73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55658" y="5980117"/>
            <a:ext cx="1894863" cy="1086227"/>
          </a:xfrm>
          <a:prstGeom prst="rect">
            <a:avLst/>
          </a:prstGeom>
        </p:spPr>
      </p:pic>
      <p:pic>
        <p:nvPicPr>
          <p:cNvPr id="11" name="Picture 10" descr="A close up of a sign&#10;&#10;Description automatically generated">
            <a:extLst>
              <a:ext uri="{FF2B5EF4-FFF2-40B4-BE49-F238E27FC236}">
                <a16:creationId xmlns:a16="http://schemas.microsoft.com/office/drawing/2014/main" id="{86C6B8BD-3F7F-4A5D-877B-1A4F7DC560C5}"/>
              </a:ext>
            </a:extLst>
          </p:cNvPr>
          <p:cNvPicPr>
            <a:picLocks noChangeAspect="1"/>
          </p:cNvPicPr>
          <p:nvPr userDrawn="1"/>
        </p:nvPicPr>
        <p:blipFill>
          <a:blip r:embed="rId4"/>
          <a:stretch>
            <a:fillRect/>
          </a:stretch>
        </p:blipFill>
        <p:spPr>
          <a:xfrm>
            <a:off x="10048583" y="6229527"/>
            <a:ext cx="1268513" cy="56026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9200" y="984967"/>
            <a:ext cx="10962800" cy="1023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dirty="0"/>
          </a:p>
        </p:txBody>
      </p:sp>
      <p:sp>
        <p:nvSpPr>
          <p:cNvPr id="7" name="Google Shape;7;p1"/>
          <p:cNvSpPr txBox="1">
            <a:spLocks noGrp="1"/>
          </p:cNvSpPr>
          <p:nvPr>
            <p:ph type="body" idx="1"/>
          </p:nvPr>
        </p:nvSpPr>
        <p:spPr>
          <a:xfrm>
            <a:off x="629200" y="2558767"/>
            <a:ext cx="10962800" cy="361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dirty="0"/>
          </a:p>
        </p:txBody>
      </p:sp>
      <p:sp>
        <p:nvSpPr>
          <p:cNvPr id="8" name="Google Shape;8;p1"/>
          <p:cNvSpPr txBox="1">
            <a:spLocks noGrp="1"/>
          </p:cNvSpPr>
          <p:nvPr>
            <p:ph type="sldNum" idx="12"/>
          </p:nvPr>
        </p:nvSpPr>
        <p:spPr>
          <a:xfrm>
            <a:off x="11364721" y="6333401"/>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tx2"/>
                </a:solidFill>
                <a:latin typeface="Roboto"/>
                <a:ea typeface="Roboto"/>
                <a:cs typeface="Roboto"/>
                <a:sym typeface="Roboto"/>
              </a:defRPr>
            </a:lvl1pPr>
            <a:lvl2pPr lvl="1" algn="r">
              <a:buNone/>
              <a:defRPr sz="1333">
                <a:solidFill>
                  <a:schemeClr val="lt2"/>
                </a:solidFill>
                <a:latin typeface="Roboto"/>
                <a:ea typeface="Roboto"/>
                <a:cs typeface="Roboto"/>
                <a:sym typeface="Roboto"/>
              </a:defRPr>
            </a:lvl2pPr>
            <a:lvl3pPr lvl="2" algn="r">
              <a:buNone/>
              <a:defRPr sz="1333">
                <a:solidFill>
                  <a:schemeClr val="lt2"/>
                </a:solidFill>
                <a:latin typeface="Roboto"/>
                <a:ea typeface="Roboto"/>
                <a:cs typeface="Roboto"/>
                <a:sym typeface="Roboto"/>
              </a:defRPr>
            </a:lvl3pPr>
            <a:lvl4pPr lvl="3" algn="r">
              <a:buNone/>
              <a:defRPr sz="1333">
                <a:solidFill>
                  <a:schemeClr val="lt2"/>
                </a:solidFill>
                <a:latin typeface="Roboto"/>
                <a:ea typeface="Roboto"/>
                <a:cs typeface="Roboto"/>
                <a:sym typeface="Roboto"/>
              </a:defRPr>
            </a:lvl4pPr>
            <a:lvl5pPr lvl="4" algn="r">
              <a:buNone/>
              <a:defRPr sz="1333">
                <a:solidFill>
                  <a:schemeClr val="lt2"/>
                </a:solidFill>
                <a:latin typeface="Roboto"/>
                <a:ea typeface="Roboto"/>
                <a:cs typeface="Roboto"/>
                <a:sym typeface="Roboto"/>
              </a:defRPr>
            </a:lvl5pPr>
            <a:lvl6pPr lvl="5" algn="r">
              <a:buNone/>
              <a:defRPr sz="1333">
                <a:solidFill>
                  <a:schemeClr val="lt2"/>
                </a:solidFill>
                <a:latin typeface="Roboto"/>
                <a:ea typeface="Roboto"/>
                <a:cs typeface="Roboto"/>
                <a:sym typeface="Roboto"/>
              </a:defRPr>
            </a:lvl6pPr>
            <a:lvl7pPr lvl="6" algn="r">
              <a:buNone/>
              <a:defRPr sz="1333">
                <a:solidFill>
                  <a:schemeClr val="lt2"/>
                </a:solidFill>
                <a:latin typeface="Roboto"/>
                <a:ea typeface="Roboto"/>
                <a:cs typeface="Roboto"/>
                <a:sym typeface="Roboto"/>
              </a:defRPr>
            </a:lvl7pPr>
            <a:lvl8pPr lvl="7" algn="r">
              <a:buNone/>
              <a:defRPr sz="1333">
                <a:solidFill>
                  <a:schemeClr val="lt2"/>
                </a:solidFill>
                <a:latin typeface="Roboto"/>
                <a:ea typeface="Roboto"/>
                <a:cs typeface="Roboto"/>
                <a:sym typeface="Roboto"/>
              </a:defRPr>
            </a:lvl8pPr>
            <a:lvl9pPr lvl="8" algn="r">
              <a:buNone/>
              <a:defRPr sz="1333">
                <a:solidFill>
                  <a:schemeClr val="lt2"/>
                </a:solidFill>
                <a:latin typeface="Roboto"/>
                <a:ea typeface="Roboto"/>
                <a:cs typeface="Roboto"/>
                <a:sym typeface="Robot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tags" Target="../tags/tag18.xml"/><Relationship Id="rId7" Type="http://schemas.openxmlformats.org/officeDocument/2006/relationships/slideLayout" Target="../slideLayouts/slideLayout4.xml"/><Relationship Id="rId12" Type="http://schemas.openxmlformats.org/officeDocument/2006/relationships/image" Target="../media/image3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3.png"/><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slideLayout" Target="../slideLayouts/slideLayout4.xml"/><Relationship Id="rId7" Type="http://schemas.openxmlformats.org/officeDocument/2006/relationships/image" Target="../media/image38.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3.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4.xml"/><Relationship Id="rId5" Type="http://schemas.openxmlformats.org/officeDocument/2006/relationships/image" Target="../media/image49.emf"/><Relationship Id="rId4" Type="http://schemas.openxmlformats.org/officeDocument/2006/relationships/image" Target="../media/image48.emf"/></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53.emf"/><Relationship Id="rId2" Type="http://schemas.openxmlformats.org/officeDocument/2006/relationships/image" Target="../media/image44.emf"/><Relationship Id="rId1" Type="http://schemas.openxmlformats.org/officeDocument/2006/relationships/slideLayout" Target="../slideLayouts/slideLayout4.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emf"/><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slideLayout" Target="../slideLayouts/slideLayout4.xml"/><Relationship Id="rId18" Type="http://schemas.openxmlformats.org/officeDocument/2006/relationships/image" Target="../media/image66.png"/><Relationship Id="rId3" Type="http://schemas.openxmlformats.org/officeDocument/2006/relationships/tags" Target="../tags/tag31.xml"/><Relationship Id="rId21" Type="http://schemas.openxmlformats.org/officeDocument/2006/relationships/image" Target="../media/image69.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image" Target="../media/image65.png"/><Relationship Id="rId2" Type="http://schemas.openxmlformats.org/officeDocument/2006/relationships/tags" Target="../tags/tag3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tags" Target="../tags/tag38.xml"/><Relationship Id="rId19"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62.png"/><Relationship Id="rId22"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emf"/></Relationships>
</file>

<file path=ppt/slides/_rels/slide24.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6.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9.xml"/><Relationship Id="rId7" Type="http://schemas.openxmlformats.org/officeDocument/2006/relationships/slideLayout" Target="../slideLayouts/slideLayout9.xml"/><Relationship Id="rId12" Type="http://schemas.openxmlformats.org/officeDocument/2006/relationships/image" Target="../media/image1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7.png"/><Relationship Id="rId5" Type="http://schemas.openxmlformats.org/officeDocument/2006/relationships/tags" Target="../tags/tag11.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tags" Target="../tags/tag10.xml"/><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p:txBody>
          <a:bodyPr/>
          <a:lstStyle/>
          <a:p>
            <a:r>
              <a:rPr lang="en-US" sz="6000" dirty="0"/>
              <a:t>Markov Models</a:t>
            </a:r>
            <a:br>
              <a:rPr lang="en-US" dirty="0"/>
            </a:br>
            <a:endParaRPr lang="en-US" sz="3600" dirty="0"/>
          </a:p>
        </p:txBody>
      </p:sp>
      <p:sp>
        <p:nvSpPr>
          <p:cNvPr id="5123" name="Rectangle 6"/>
          <p:cNvSpPr>
            <a:spLocks noGrp="1" noChangeArrowheads="1"/>
          </p:cNvSpPr>
          <p:nvPr>
            <p:ph type="subTitle" idx="1"/>
          </p:nvPr>
        </p:nvSpPr>
        <p:spPr>
          <a:xfrm>
            <a:off x="6287543" y="2826943"/>
            <a:ext cx="5393600" cy="1646800"/>
          </a:xfrm>
        </p:spPr>
        <p:txBody>
          <a:bodyPr/>
          <a:lstStyle/>
          <a:p>
            <a:pPr eaLnBrk="1" hangingPunct="1"/>
            <a:r>
              <a:rPr lang="en-US" sz="4300" dirty="0"/>
              <a:t>Lessons 15 and 16</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669" y="3714096"/>
            <a:ext cx="5458554" cy="1202372"/>
          </a:xfrm>
          <a:prstGeom prst="rect">
            <a:avLst/>
          </a:prstGeom>
        </p:spPr>
      </p:pic>
      <p:sp>
        <p:nvSpPr>
          <p:cNvPr id="8" name="Text Box 8"/>
          <p:cNvSpPr txBox="1">
            <a:spLocks noChangeArrowheads="1"/>
          </p:cNvSpPr>
          <p:nvPr/>
        </p:nvSpPr>
        <p:spPr bwMode="auto">
          <a:xfrm>
            <a:off x="7082320" y="5305543"/>
            <a:ext cx="4147334"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a:latin typeface="Calibri"/>
                <a:cs typeface="Calibri"/>
              </a:rPr>
              <a:t>Based on slides created by Dan Klein and Pieter Abbeel for CS188 Intro to AI at UC Berkeley.  </a:t>
            </a:r>
          </a:p>
        </p:txBody>
      </p:sp>
    </p:spTree>
    <p:extLst>
      <p:ext uri="{BB962C8B-B14F-4D97-AF65-F5344CB8AC3E}">
        <p14:creationId xmlns:p14="http://schemas.microsoft.com/office/powerpoint/2010/main" val="1811261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595900" y="67576"/>
            <a:ext cx="11596099" cy="1023600"/>
          </a:xfrm>
        </p:spPr>
        <p:txBody>
          <a:bodyPr/>
          <a:lstStyle/>
          <a:p>
            <a:r>
              <a:rPr lang="en-US" b="1" dirty="0">
                <a:solidFill>
                  <a:srgbClr val="002060"/>
                </a:solidFill>
                <a:ea typeface="ＭＳ Ｐゴシック" pitchFamily="34" charset="-128"/>
              </a:rPr>
              <a:t>Probability Recap</a:t>
            </a:r>
          </a:p>
        </p:txBody>
      </p:sp>
      <p:sp>
        <p:nvSpPr>
          <p:cNvPr id="30722" name="Content Placeholder 2"/>
          <p:cNvSpPr>
            <a:spLocks noGrp="1"/>
          </p:cNvSpPr>
          <p:nvPr>
            <p:ph idx="4294967295"/>
          </p:nvPr>
        </p:nvSpPr>
        <p:spPr>
          <a:xfrm>
            <a:off x="205483" y="1091176"/>
            <a:ext cx="11201400" cy="4525963"/>
          </a:xfrm>
        </p:spPr>
        <p:txBody>
          <a:bodyPr/>
          <a:lstStyle/>
          <a:p>
            <a:pPr>
              <a:buFont typeface="Wingdings" charset="0"/>
              <a:buChar char="§"/>
              <a:defRPr/>
            </a:pPr>
            <a:r>
              <a:rPr lang="en-US" sz="2400" dirty="0">
                <a:solidFill>
                  <a:srgbClr val="002060"/>
                </a:solidFill>
              </a:rPr>
              <a:t>Conditional probability</a:t>
            </a:r>
          </a:p>
          <a:p>
            <a:pPr lvl="2">
              <a:buFont typeface="Wingdings" charset="0"/>
              <a:buChar char="§"/>
              <a:defRPr/>
            </a:pPr>
            <a:endParaRPr lang="en-US" sz="1800" dirty="0">
              <a:solidFill>
                <a:srgbClr val="002060"/>
              </a:solidFill>
            </a:endParaRPr>
          </a:p>
          <a:p>
            <a:pPr>
              <a:buFont typeface="Wingdings" charset="0"/>
              <a:buChar char="§"/>
              <a:defRPr/>
            </a:pPr>
            <a:r>
              <a:rPr lang="en-US" sz="2400" dirty="0">
                <a:solidFill>
                  <a:srgbClr val="002060"/>
                </a:solidFill>
              </a:rPr>
              <a:t>Product rule</a:t>
            </a:r>
          </a:p>
          <a:p>
            <a:pPr lvl="2">
              <a:buFont typeface="Wingdings" charset="0"/>
              <a:buChar char="§"/>
              <a:defRPr/>
            </a:pPr>
            <a:endParaRPr lang="en-US" sz="1800" dirty="0">
              <a:solidFill>
                <a:srgbClr val="002060"/>
              </a:solidFill>
            </a:endParaRPr>
          </a:p>
          <a:p>
            <a:pPr>
              <a:buFont typeface="Wingdings" charset="0"/>
              <a:buChar char="§"/>
              <a:defRPr/>
            </a:pPr>
            <a:r>
              <a:rPr lang="en-US" sz="2400" dirty="0">
                <a:solidFill>
                  <a:srgbClr val="002060"/>
                </a:solidFill>
              </a:rPr>
              <a:t>Chain rule </a:t>
            </a:r>
            <a:endParaRPr lang="en-US" sz="2000" dirty="0">
              <a:solidFill>
                <a:srgbClr val="002060"/>
              </a:solidFill>
            </a:endParaRPr>
          </a:p>
          <a:p>
            <a:pPr marL="0" indent="0">
              <a:buFont typeface="Wingdings" charset="0"/>
              <a:buNone/>
              <a:defRPr/>
            </a:pPr>
            <a:endParaRPr lang="en-US" sz="1400" dirty="0">
              <a:solidFill>
                <a:srgbClr val="002060"/>
              </a:solidFill>
            </a:endParaRPr>
          </a:p>
          <a:p>
            <a:pPr marL="0" indent="0">
              <a:buFont typeface="Wingdings" charset="0"/>
              <a:buNone/>
              <a:defRPr/>
            </a:pPr>
            <a:endParaRPr lang="en-US" sz="1400" dirty="0">
              <a:solidFill>
                <a:srgbClr val="002060"/>
              </a:solidFill>
            </a:endParaRPr>
          </a:p>
          <a:p>
            <a:pPr marL="0" indent="0">
              <a:buFont typeface="Wingdings" charset="0"/>
              <a:buNone/>
              <a:defRPr/>
            </a:pPr>
            <a:endParaRPr lang="en-US" sz="1400" dirty="0">
              <a:solidFill>
                <a:srgbClr val="002060"/>
              </a:solidFill>
            </a:endParaRPr>
          </a:p>
          <a:p>
            <a:pPr>
              <a:buFont typeface="Wingdings" charset="0"/>
              <a:buChar char="§"/>
              <a:defRPr/>
            </a:pPr>
            <a:r>
              <a:rPr lang="en-US" sz="2400" dirty="0">
                <a:solidFill>
                  <a:srgbClr val="002060"/>
                </a:solidFill>
              </a:rPr>
              <a:t>X, Y independent if and only if:</a:t>
            </a:r>
          </a:p>
          <a:p>
            <a:pPr lvl="4">
              <a:buFont typeface="Wingdings" charset="0"/>
              <a:buChar char="§"/>
              <a:defRPr/>
            </a:pPr>
            <a:endParaRPr lang="en-US" sz="1400" dirty="0">
              <a:solidFill>
                <a:srgbClr val="002060"/>
              </a:solidFill>
            </a:endParaRPr>
          </a:p>
          <a:p>
            <a:pPr>
              <a:buFont typeface="Wingdings" charset="0"/>
              <a:buChar char="§"/>
              <a:defRPr/>
            </a:pPr>
            <a:r>
              <a:rPr lang="en-US" sz="2400" dirty="0">
                <a:solidFill>
                  <a:srgbClr val="002060"/>
                </a:solidFill>
              </a:rPr>
              <a:t>X and Y are conditionally independent given Z if and only if:</a:t>
            </a:r>
            <a:endParaRPr lang="en-US" sz="1600" dirty="0">
              <a:solidFill>
                <a:srgbClr val="002060"/>
              </a:solidFill>
            </a:endParaRPr>
          </a:p>
          <a:p>
            <a:pPr>
              <a:buFont typeface="Wingdings" charset="0"/>
              <a:buChar char="§"/>
              <a:defRPr/>
            </a:pPr>
            <a:endParaRPr lang="en-US" sz="1600" dirty="0">
              <a:solidFill>
                <a:srgbClr val="002060"/>
              </a:solidFill>
            </a:endParaRPr>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869097" y="917826"/>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813533" y="1964532"/>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326297" y="4261346"/>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969058" y="5576302"/>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030133" y="5208002"/>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2870434" y="2899026"/>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9634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965770" y="67576"/>
            <a:ext cx="11226229" cy="1023600"/>
          </a:xfrm>
        </p:spPr>
        <p:txBody>
          <a:bodyPr/>
          <a:lstStyle/>
          <a:p>
            <a:r>
              <a:rPr lang="en-US" b="1" dirty="0">
                <a:solidFill>
                  <a:srgbClr val="002060"/>
                </a:solidFill>
                <a:ea typeface="ＭＳ Ｐゴシック" pitchFamily="34" charset="-128"/>
              </a:rPr>
              <a:t>Reasoning over Time or Space</a:t>
            </a:r>
          </a:p>
        </p:txBody>
      </p:sp>
      <p:sp>
        <p:nvSpPr>
          <p:cNvPr id="20482" name="Rectangle 3"/>
          <p:cNvSpPr>
            <a:spLocks noGrp="1" noChangeArrowheads="1"/>
          </p:cNvSpPr>
          <p:nvPr>
            <p:ph idx="4294967295"/>
          </p:nvPr>
        </p:nvSpPr>
        <p:spPr>
          <a:xfrm>
            <a:off x="595901" y="1091176"/>
            <a:ext cx="10828962" cy="4419600"/>
          </a:xfrm>
        </p:spPr>
        <p:txBody>
          <a:bodyPr/>
          <a:lstStyle/>
          <a:p>
            <a:pPr>
              <a:lnSpc>
                <a:spcPct val="90000"/>
              </a:lnSpc>
            </a:pPr>
            <a:r>
              <a:rPr lang="en-US" sz="2800" dirty="0">
                <a:solidFill>
                  <a:srgbClr val="002060"/>
                </a:solidFill>
                <a:latin typeface="Calibri"/>
                <a:ea typeface="ＭＳ Ｐゴシック" pitchFamily="34" charset="-128"/>
                <a:cs typeface="Calibri"/>
              </a:rPr>
              <a:t>Often, we want to reason about a </a:t>
            </a:r>
            <a:r>
              <a:rPr lang="en-US" sz="2800" dirty="0">
                <a:solidFill>
                  <a:srgbClr val="FF0000"/>
                </a:solidFill>
                <a:latin typeface="Calibri"/>
                <a:ea typeface="ＭＳ Ｐゴシック" pitchFamily="34" charset="-128"/>
                <a:cs typeface="Calibri"/>
              </a:rPr>
              <a:t>sequence</a:t>
            </a:r>
            <a:r>
              <a:rPr lang="en-US" sz="2800" dirty="0">
                <a:solidFill>
                  <a:srgbClr val="002060"/>
                </a:solidFill>
                <a:latin typeface="Calibri"/>
                <a:ea typeface="ＭＳ Ｐゴシック" pitchFamily="34" charset="-128"/>
                <a:cs typeface="Calibri"/>
              </a:rPr>
              <a:t> of observations</a:t>
            </a:r>
          </a:p>
          <a:p>
            <a:pPr lvl="4">
              <a:lnSpc>
                <a:spcPct val="90000"/>
              </a:lnSpc>
            </a:pPr>
            <a:endParaRPr lang="en-US" sz="600" dirty="0">
              <a:solidFill>
                <a:srgbClr val="002060"/>
              </a:solidFill>
              <a:latin typeface="Calibri"/>
              <a:ea typeface="ＭＳ Ｐゴシック" pitchFamily="34" charset="-128"/>
              <a:cs typeface="Calibri"/>
            </a:endParaRPr>
          </a:p>
          <a:p>
            <a:pPr lvl="1">
              <a:lnSpc>
                <a:spcPct val="90000"/>
              </a:lnSpc>
            </a:pPr>
            <a:r>
              <a:rPr lang="en-US" sz="2400" dirty="0">
                <a:solidFill>
                  <a:srgbClr val="002060"/>
                </a:solidFill>
                <a:latin typeface="Calibri"/>
                <a:ea typeface="ＭＳ Ｐゴシック" pitchFamily="34" charset="-128"/>
                <a:cs typeface="Calibri"/>
              </a:rPr>
              <a:t>Speech recognition</a:t>
            </a:r>
          </a:p>
          <a:p>
            <a:pPr lvl="4">
              <a:lnSpc>
                <a:spcPct val="90000"/>
              </a:lnSpc>
            </a:pPr>
            <a:endParaRPr lang="en-US" sz="500" dirty="0">
              <a:solidFill>
                <a:srgbClr val="002060"/>
              </a:solidFill>
              <a:latin typeface="Calibri"/>
              <a:ea typeface="ＭＳ Ｐゴシック" pitchFamily="34" charset="-128"/>
              <a:cs typeface="Calibri"/>
            </a:endParaRPr>
          </a:p>
          <a:p>
            <a:pPr lvl="1">
              <a:lnSpc>
                <a:spcPct val="90000"/>
              </a:lnSpc>
            </a:pPr>
            <a:r>
              <a:rPr lang="en-US" sz="2400" dirty="0">
                <a:solidFill>
                  <a:srgbClr val="002060"/>
                </a:solidFill>
                <a:latin typeface="Calibri"/>
                <a:ea typeface="ＭＳ Ｐゴシック" pitchFamily="34" charset="-128"/>
                <a:cs typeface="Calibri"/>
              </a:rPr>
              <a:t>Robot localization</a:t>
            </a:r>
          </a:p>
          <a:p>
            <a:pPr lvl="5">
              <a:lnSpc>
                <a:spcPct val="90000"/>
              </a:lnSpc>
            </a:pPr>
            <a:endParaRPr lang="en-US" sz="500" dirty="0">
              <a:solidFill>
                <a:srgbClr val="002060"/>
              </a:solidFill>
              <a:latin typeface="Calibri"/>
              <a:ea typeface="ＭＳ Ｐゴシック" pitchFamily="34" charset="-128"/>
              <a:cs typeface="Calibri"/>
            </a:endParaRPr>
          </a:p>
          <a:p>
            <a:pPr lvl="1">
              <a:lnSpc>
                <a:spcPct val="90000"/>
              </a:lnSpc>
            </a:pPr>
            <a:r>
              <a:rPr lang="en-US" sz="2400" dirty="0">
                <a:solidFill>
                  <a:srgbClr val="002060"/>
                </a:solidFill>
                <a:latin typeface="Calibri"/>
                <a:ea typeface="ＭＳ Ｐゴシック" pitchFamily="34" charset="-128"/>
                <a:cs typeface="Calibri"/>
              </a:rPr>
              <a:t>User attention</a:t>
            </a:r>
          </a:p>
          <a:p>
            <a:pPr lvl="5">
              <a:lnSpc>
                <a:spcPct val="90000"/>
              </a:lnSpc>
            </a:pPr>
            <a:endParaRPr lang="en-US" sz="500" dirty="0">
              <a:solidFill>
                <a:srgbClr val="002060"/>
              </a:solidFill>
              <a:latin typeface="Calibri"/>
              <a:ea typeface="ＭＳ Ｐゴシック" pitchFamily="34" charset="-128"/>
              <a:cs typeface="Calibri"/>
            </a:endParaRPr>
          </a:p>
          <a:p>
            <a:pPr lvl="1">
              <a:lnSpc>
                <a:spcPct val="90000"/>
              </a:lnSpc>
            </a:pPr>
            <a:r>
              <a:rPr lang="en-US" sz="2400" dirty="0">
                <a:solidFill>
                  <a:srgbClr val="002060"/>
                </a:solidFill>
                <a:latin typeface="Calibri"/>
                <a:ea typeface="ＭＳ Ｐゴシック" pitchFamily="34" charset="-128"/>
                <a:cs typeface="Calibri"/>
              </a:rPr>
              <a:t>Medical monitoring</a:t>
            </a:r>
          </a:p>
          <a:p>
            <a:pPr>
              <a:lnSpc>
                <a:spcPct val="90000"/>
              </a:lnSpc>
            </a:pPr>
            <a:endParaRPr lang="en-US" sz="2800" dirty="0">
              <a:solidFill>
                <a:srgbClr val="002060"/>
              </a:solidFill>
              <a:latin typeface="Calibri"/>
              <a:ea typeface="ＭＳ Ｐゴシック" pitchFamily="34" charset="-128"/>
              <a:cs typeface="Calibri"/>
            </a:endParaRPr>
          </a:p>
          <a:p>
            <a:pPr>
              <a:lnSpc>
                <a:spcPct val="90000"/>
              </a:lnSpc>
            </a:pPr>
            <a:r>
              <a:rPr lang="en-US" sz="2800" dirty="0">
                <a:solidFill>
                  <a:srgbClr val="002060"/>
                </a:solidFill>
                <a:latin typeface="Calibri"/>
                <a:ea typeface="ＭＳ Ｐゴシック" pitchFamily="34" charset="-128"/>
                <a:cs typeface="Calibri"/>
              </a:rPr>
              <a:t>Need to introduce time (or space) into our 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739738" y="67576"/>
            <a:ext cx="11452261" cy="1023600"/>
          </a:xfrm>
        </p:spPr>
        <p:txBody>
          <a:bodyPr/>
          <a:lstStyle/>
          <a:p>
            <a:r>
              <a:rPr lang="en-US" b="1" dirty="0">
                <a:solidFill>
                  <a:srgbClr val="002060"/>
                </a:solidFill>
                <a:ea typeface="ＭＳ Ｐゴシック" pitchFamily="34" charset="-128"/>
              </a:rPr>
              <a:t>Markov Models</a:t>
            </a:r>
          </a:p>
        </p:txBody>
      </p:sp>
      <p:sp>
        <p:nvSpPr>
          <p:cNvPr id="6147" name="Rectangle 3"/>
          <p:cNvSpPr>
            <a:spLocks noGrp="1" noChangeArrowheads="1"/>
          </p:cNvSpPr>
          <p:nvPr>
            <p:ph idx="4294967295"/>
          </p:nvPr>
        </p:nvSpPr>
        <p:spPr>
          <a:xfrm>
            <a:off x="457200" y="1170622"/>
            <a:ext cx="11277600" cy="5029200"/>
          </a:xfrm>
        </p:spPr>
        <p:txBody>
          <a:bodyPr/>
          <a:lstStyle/>
          <a:p>
            <a:pPr lvl="1">
              <a:lnSpc>
                <a:spcPct val="90000"/>
              </a:lnSpc>
            </a:pPr>
            <a:r>
              <a:rPr lang="en-US" sz="2400" dirty="0">
                <a:solidFill>
                  <a:srgbClr val="002060"/>
                </a:solidFill>
                <a:ea typeface="ＭＳ Ｐゴシック" pitchFamily="34" charset="-128"/>
              </a:rPr>
              <a:t>Value of X at a given time is called the </a:t>
            </a:r>
            <a:r>
              <a:rPr lang="en-US" sz="2400" dirty="0">
                <a:solidFill>
                  <a:srgbClr val="FF0000"/>
                </a:solidFill>
                <a:ea typeface="ＭＳ Ｐゴシック" pitchFamily="34" charset="-128"/>
              </a:rPr>
              <a:t>state</a:t>
            </a:r>
          </a:p>
          <a:p>
            <a:pPr lvl="1">
              <a:lnSpc>
                <a:spcPct val="90000"/>
              </a:lnSpc>
            </a:pPr>
            <a:endParaRPr lang="en-US" sz="2400" dirty="0">
              <a:solidFill>
                <a:srgbClr val="002060"/>
              </a:solidFill>
              <a:ea typeface="ＭＳ Ｐゴシック" pitchFamily="34" charset="-128"/>
            </a:endParaRPr>
          </a:p>
          <a:p>
            <a:pPr lvl="1">
              <a:lnSpc>
                <a:spcPct val="90000"/>
              </a:lnSpc>
            </a:pPr>
            <a:endParaRPr lang="en-US" sz="2400" dirty="0">
              <a:solidFill>
                <a:srgbClr val="002060"/>
              </a:solidFill>
              <a:ea typeface="ＭＳ Ｐゴシック" pitchFamily="34" charset="-128"/>
            </a:endParaRPr>
          </a:p>
          <a:p>
            <a:pPr lvl="1">
              <a:lnSpc>
                <a:spcPct val="90000"/>
              </a:lnSpc>
            </a:pPr>
            <a:endParaRPr lang="en-US" sz="2400" dirty="0">
              <a:solidFill>
                <a:srgbClr val="002060"/>
              </a:solidFill>
              <a:ea typeface="ＭＳ Ｐゴシック" pitchFamily="34" charset="-128"/>
            </a:endParaRPr>
          </a:p>
          <a:p>
            <a:pPr lvl="1">
              <a:lnSpc>
                <a:spcPct val="90000"/>
              </a:lnSpc>
            </a:pPr>
            <a:endParaRPr lang="en-US" sz="2400" dirty="0">
              <a:solidFill>
                <a:srgbClr val="002060"/>
              </a:solidFill>
              <a:ea typeface="ＭＳ Ｐゴシック" pitchFamily="34" charset="-128"/>
            </a:endParaRPr>
          </a:p>
          <a:p>
            <a:pPr lvl="1">
              <a:lnSpc>
                <a:spcPct val="90000"/>
              </a:lnSpc>
            </a:pPr>
            <a:r>
              <a:rPr lang="en-US" sz="2400" dirty="0">
                <a:solidFill>
                  <a:srgbClr val="002060"/>
                </a:solidFill>
                <a:ea typeface="ＭＳ Ｐゴシック" pitchFamily="34" charset="-128"/>
              </a:rPr>
              <a:t>Parameters: called </a:t>
            </a:r>
            <a:r>
              <a:rPr lang="en-US" sz="2400" dirty="0">
                <a:solidFill>
                  <a:srgbClr val="FF0000"/>
                </a:solidFill>
                <a:ea typeface="ＭＳ Ｐゴシック" pitchFamily="34" charset="-128"/>
              </a:rPr>
              <a:t>transition probabilities </a:t>
            </a:r>
            <a:r>
              <a:rPr lang="en-US" sz="2400" dirty="0">
                <a:solidFill>
                  <a:srgbClr val="002060"/>
                </a:solidFill>
                <a:ea typeface="ＭＳ Ｐゴシック" pitchFamily="34" charset="-128"/>
              </a:rPr>
              <a:t>or dynamics, specify how the state evolves over time (also, initial state probabilities)</a:t>
            </a:r>
          </a:p>
          <a:p>
            <a:pPr lvl="1">
              <a:lnSpc>
                <a:spcPct val="90000"/>
              </a:lnSpc>
            </a:pPr>
            <a:r>
              <a:rPr lang="en-US" sz="2400" dirty="0" err="1">
                <a:solidFill>
                  <a:srgbClr val="002060"/>
                </a:solidFill>
                <a:ea typeface="ＭＳ Ｐゴシック" pitchFamily="34" charset="-128"/>
              </a:rPr>
              <a:t>Stationarity</a:t>
            </a:r>
            <a:r>
              <a:rPr lang="en-US" sz="2400" dirty="0">
                <a:solidFill>
                  <a:srgbClr val="002060"/>
                </a:solidFill>
                <a:ea typeface="ＭＳ Ｐゴシック" pitchFamily="34" charset="-128"/>
              </a:rPr>
              <a:t> assumption: transition probabilities the same at all times</a:t>
            </a:r>
          </a:p>
          <a:p>
            <a:pPr lvl="1">
              <a:lnSpc>
                <a:spcPct val="90000"/>
              </a:lnSpc>
            </a:pPr>
            <a:r>
              <a:rPr lang="en-US" sz="2400" dirty="0">
                <a:solidFill>
                  <a:srgbClr val="002060"/>
                </a:solidFill>
                <a:ea typeface="ＭＳ Ｐゴシック" pitchFamily="34" charset="-128"/>
              </a:rPr>
              <a:t>Same as MDP transition model, but no choice of action</a:t>
            </a:r>
          </a:p>
        </p:txBody>
      </p:sp>
      <p:sp>
        <p:nvSpPr>
          <p:cNvPr id="22531" name="Oval 4"/>
          <p:cNvSpPr>
            <a:spLocks noChangeArrowheads="1"/>
          </p:cNvSpPr>
          <p:nvPr/>
        </p:nvSpPr>
        <p:spPr bwMode="auto">
          <a:xfrm>
            <a:off x="8010076" y="22860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2860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5527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2860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2860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5527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5527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2860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5527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2004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2004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821634" y="67576"/>
            <a:ext cx="11370365" cy="1023600"/>
          </a:xfrm>
        </p:spPr>
        <p:txBody>
          <a:bodyPr/>
          <a:lstStyle/>
          <a:p>
            <a:r>
              <a:rPr lang="en-US" b="1" dirty="0">
                <a:solidFill>
                  <a:srgbClr val="002060"/>
                </a:solidFill>
                <a:ea typeface="ＭＳ Ｐゴシック" pitchFamily="34" charset="-128"/>
              </a:rPr>
              <a:t>Joint Distribution of a Markov Model</a:t>
            </a:r>
          </a:p>
        </p:txBody>
      </p:sp>
      <p:sp>
        <p:nvSpPr>
          <p:cNvPr id="6147" name="Rectangle 3"/>
          <p:cNvSpPr>
            <a:spLocks noGrp="1" noChangeArrowheads="1"/>
          </p:cNvSpPr>
          <p:nvPr>
            <p:ph idx="4294967295"/>
          </p:nvPr>
        </p:nvSpPr>
        <p:spPr>
          <a:xfrm>
            <a:off x="-42821" y="2390835"/>
            <a:ext cx="10668000" cy="3962400"/>
          </a:xfrm>
        </p:spPr>
        <p:txBody>
          <a:bodyPr/>
          <a:lstStyle/>
          <a:p>
            <a:pPr lvl="1">
              <a:lnSpc>
                <a:spcPct val="90000"/>
              </a:lnSpc>
            </a:pPr>
            <a:r>
              <a:rPr lang="en-US" sz="2400" dirty="0">
                <a:solidFill>
                  <a:srgbClr val="002060"/>
                </a:solidFill>
                <a:ea typeface="ＭＳ Ｐゴシック" pitchFamily="34" charset="-128"/>
              </a:rPr>
              <a:t>Joint distribution:</a:t>
            </a:r>
          </a:p>
          <a:p>
            <a:pPr marL="596900" lvl="1" indent="0">
              <a:lnSpc>
                <a:spcPct val="90000"/>
              </a:lnSpc>
              <a:buNone/>
            </a:pPr>
            <a:endParaRPr lang="en-US" sz="1050" dirty="0">
              <a:solidFill>
                <a:srgbClr val="002060"/>
              </a:solidFill>
              <a:ea typeface="ＭＳ Ｐゴシック" pitchFamily="34" charset="-128"/>
            </a:endParaRPr>
          </a:p>
          <a:p>
            <a:pPr lvl="1">
              <a:lnSpc>
                <a:spcPct val="90000"/>
              </a:lnSpc>
            </a:pPr>
            <a:r>
              <a:rPr lang="en-US" sz="2400" dirty="0">
                <a:solidFill>
                  <a:srgbClr val="002060"/>
                </a:solidFill>
                <a:ea typeface="ＭＳ Ｐゴシック" pitchFamily="34" charset="-128"/>
              </a:rPr>
              <a:t>More generally:</a:t>
            </a:r>
          </a:p>
          <a:p>
            <a:pPr lvl="1">
              <a:lnSpc>
                <a:spcPct val="90000"/>
              </a:lnSpc>
            </a:pPr>
            <a:endParaRPr lang="en-US" sz="2400" dirty="0">
              <a:solidFill>
                <a:srgbClr val="002060"/>
              </a:solidFill>
              <a:ea typeface="ＭＳ Ｐゴシック" pitchFamily="34" charset="-128"/>
            </a:endParaRPr>
          </a:p>
          <a:p>
            <a:pPr lvl="1">
              <a:lnSpc>
                <a:spcPct val="90000"/>
              </a:lnSpc>
            </a:pPr>
            <a:r>
              <a:rPr lang="en-US" sz="2400" dirty="0">
                <a:solidFill>
                  <a:srgbClr val="002060"/>
                </a:solidFill>
                <a:ea typeface="ＭＳ Ｐゴシック" pitchFamily="34" charset="-128"/>
              </a:rPr>
              <a:t>Questions to be resolved:</a:t>
            </a:r>
          </a:p>
          <a:p>
            <a:pPr lvl="2">
              <a:lnSpc>
                <a:spcPct val="90000"/>
              </a:lnSpc>
            </a:pPr>
            <a:r>
              <a:rPr lang="en-US" sz="2000" dirty="0">
                <a:solidFill>
                  <a:srgbClr val="002060"/>
                </a:solidFill>
                <a:ea typeface="ＭＳ Ｐゴシック" pitchFamily="34" charset="-128"/>
              </a:rPr>
              <a:t>Does this indeed define a joint distribution?</a:t>
            </a:r>
          </a:p>
          <a:p>
            <a:pPr lvl="2">
              <a:lnSpc>
                <a:spcPct val="90000"/>
              </a:lnSpc>
            </a:pPr>
            <a:r>
              <a:rPr lang="en-US" sz="2000" dirty="0">
                <a:solidFill>
                  <a:srgbClr val="002060"/>
                </a:solidFill>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434" y="2675076"/>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7385" y="3571803"/>
            <a:ext cx="8648896" cy="1386204"/>
          </a:xfrm>
          <a:prstGeom prst="rect">
            <a:avLst/>
          </a:prstGeom>
        </p:spPr>
      </p:pic>
    </p:spTree>
    <p:extLst>
      <p:ext uri="{BB962C8B-B14F-4D97-AF65-F5344CB8AC3E}">
        <p14:creationId xmlns:p14="http://schemas.microsoft.com/office/powerpoint/2010/main" val="22399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516834" y="67576"/>
            <a:ext cx="11675165" cy="1023600"/>
          </a:xfrm>
        </p:spPr>
        <p:txBody>
          <a:bodyPr/>
          <a:lstStyle/>
          <a:p>
            <a:r>
              <a:rPr lang="en-US" b="1" dirty="0">
                <a:solidFill>
                  <a:srgbClr val="002060"/>
                </a:solidFill>
                <a:ea typeface="ＭＳ Ｐゴシック" pitchFamily="34" charset="-128"/>
              </a:rPr>
              <a:t>Chain Rule and Markov Models</a:t>
            </a:r>
          </a:p>
        </p:txBody>
      </p:sp>
      <p:sp>
        <p:nvSpPr>
          <p:cNvPr id="6147" name="Rectangle 3"/>
          <p:cNvSpPr>
            <a:spLocks noGrp="1" noChangeArrowheads="1"/>
          </p:cNvSpPr>
          <p:nvPr>
            <p:ph idx="4294967295"/>
          </p:nvPr>
        </p:nvSpPr>
        <p:spPr>
          <a:xfrm>
            <a:off x="0" y="2133600"/>
            <a:ext cx="11353800" cy="4343400"/>
          </a:xfrm>
        </p:spPr>
        <p:txBody>
          <a:bodyPr/>
          <a:lstStyle/>
          <a:p>
            <a:pPr>
              <a:lnSpc>
                <a:spcPct val="90000"/>
              </a:lnSpc>
            </a:pPr>
            <a:r>
              <a:rPr lang="en-US" sz="2400" dirty="0">
                <a:solidFill>
                  <a:srgbClr val="002060"/>
                </a:solidFill>
                <a:ea typeface="ＭＳ Ｐゴシック" pitchFamily="34" charset="-128"/>
              </a:rPr>
              <a:t>From the chain rule, every joint distribution over                                 can be written as:</a:t>
            </a:r>
          </a:p>
          <a:p>
            <a:pPr>
              <a:lnSpc>
                <a:spcPct val="90000"/>
              </a:lnSpc>
            </a:pPr>
            <a:endParaRPr lang="en-US" sz="2400" dirty="0">
              <a:solidFill>
                <a:srgbClr val="002060"/>
              </a:solidFill>
              <a:ea typeface="ＭＳ Ｐゴシック" pitchFamily="34" charset="-128"/>
            </a:endParaRPr>
          </a:p>
          <a:p>
            <a:pPr>
              <a:lnSpc>
                <a:spcPct val="90000"/>
              </a:lnSpc>
            </a:pPr>
            <a:endParaRPr lang="en-US" sz="2400" dirty="0">
              <a:solidFill>
                <a:srgbClr val="002060"/>
              </a:solidFill>
              <a:ea typeface="ＭＳ Ｐゴシック" pitchFamily="34" charset="-128"/>
            </a:endParaRPr>
          </a:p>
          <a:p>
            <a:pPr>
              <a:lnSpc>
                <a:spcPct val="90000"/>
              </a:lnSpc>
            </a:pPr>
            <a:endParaRPr lang="en-US" sz="2400" dirty="0">
              <a:solidFill>
                <a:srgbClr val="002060"/>
              </a:solidFill>
              <a:ea typeface="ＭＳ Ｐゴシック" pitchFamily="34" charset="-128"/>
            </a:endParaRPr>
          </a:p>
          <a:p>
            <a:pPr>
              <a:lnSpc>
                <a:spcPct val="90000"/>
              </a:lnSpc>
            </a:pPr>
            <a:r>
              <a:rPr lang="en-US" sz="2400" dirty="0">
                <a:solidFill>
                  <a:srgbClr val="002060"/>
                </a:solidFill>
                <a:ea typeface="ＭＳ Ｐゴシック" pitchFamily="34" charset="-128"/>
              </a:rPr>
              <a:t>Assuming that</a:t>
            </a:r>
          </a:p>
          <a:p>
            <a:pPr marL="0" indent="0">
              <a:lnSpc>
                <a:spcPct val="90000"/>
              </a:lnSpc>
              <a:buNone/>
            </a:pPr>
            <a:r>
              <a:rPr lang="en-US" sz="2400" dirty="0">
                <a:solidFill>
                  <a:srgbClr val="002060"/>
                </a:solidFill>
                <a:ea typeface="ＭＳ Ｐゴシック" pitchFamily="34" charset="-128"/>
              </a:rPr>
              <a:t>	                                                                   and</a:t>
            </a:r>
          </a:p>
          <a:p>
            <a:pPr>
              <a:lnSpc>
                <a:spcPct val="90000"/>
              </a:lnSpc>
            </a:pPr>
            <a:endParaRPr lang="en-US" sz="2400" dirty="0">
              <a:solidFill>
                <a:srgbClr val="002060"/>
              </a:solidFill>
              <a:ea typeface="ＭＳ Ｐゴシック" pitchFamily="34" charset="-128"/>
            </a:endParaRPr>
          </a:p>
          <a:p>
            <a:pPr marL="0" indent="0">
              <a:lnSpc>
                <a:spcPct val="90000"/>
              </a:lnSpc>
              <a:buNone/>
            </a:pPr>
            <a:r>
              <a:rPr lang="en-US" sz="2400" dirty="0">
                <a:solidFill>
                  <a:srgbClr val="002060"/>
                </a:solidFill>
                <a:ea typeface="ＭＳ Ｐゴシック" pitchFamily="34" charset="-128"/>
              </a:rPr>
              <a:t>    results in the expression posited on the previous slide: </a:t>
            </a:r>
          </a:p>
          <a:p>
            <a:pPr lvl="1">
              <a:lnSpc>
                <a:spcPct val="90000"/>
              </a:lnSpc>
            </a:pPr>
            <a:endParaRPr lang="en-US" sz="2400" dirty="0">
              <a:solidFill>
                <a:srgbClr val="002060"/>
              </a:solidFill>
              <a:ea typeface="ＭＳ Ｐゴシック" pitchFamily="34" charset="-128"/>
            </a:endParaRPr>
          </a:p>
          <a:p>
            <a:pPr lvl="1">
              <a:lnSpc>
                <a:spcPct val="90000"/>
              </a:lnSpc>
            </a:pPr>
            <a:endParaRPr lang="en-US" sz="1050" dirty="0">
              <a:solidFill>
                <a:srgbClr val="002060"/>
              </a:solidFill>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426538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441788" y="67576"/>
            <a:ext cx="11750211" cy="1023600"/>
          </a:xfrm>
        </p:spPr>
        <p:txBody>
          <a:bodyPr/>
          <a:lstStyle/>
          <a:p>
            <a:r>
              <a:rPr lang="en-US" b="1" dirty="0">
                <a:solidFill>
                  <a:srgbClr val="002060"/>
                </a:solidFill>
                <a:ea typeface="ＭＳ Ｐゴシック" pitchFamily="34" charset="-128"/>
              </a:rPr>
              <a:t>Chain Rule and Markov Models</a:t>
            </a:r>
          </a:p>
        </p:txBody>
      </p:sp>
      <p:sp>
        <p:nvSpPr>
          <p:cNvPr id="6147" name="Rectangle 3"/>
          <p:cNvSpPr>
            <a:spLocks noGrp="1" noChangeArrowheads="1"/>
          </p:cNvSpPr>
          <p:nvPr>
            <p:ph idx="4294967295"/>
          </p:nvPr>
        </p:nvSpPr>
        <p:spPr>
          <a:xfrm>
            <a:off x="0" y="2082230"/>
            <a:ext cx="11582400" cy="4343400"/>
          </a:xfrm>
        </p:spPr>
        <p:txBody>
          <a:bodyPr/>
          <a:lstStyle/>
          <a:p>
            <a:pPr>
              <a:lnSpc>
                <a:spcPct val="90000"/>
              </a:lnSpc>
            </a:pPr>
            <a:r>
              <a:rPr lang="en-US" sz="2400" dirty="0">
                <a:solidFill>
                  <a:srgbClr val="002060"/>
                </a:solidFill>
                <a:ea typeface="ＭＳ Ｐゴシック" pitchFamily="34" charset="-128"/>
              </a:rPr>
              <a:t>From the chain rule, every joint distribution over                                         can be written as:</a:t>
            </a:r>
          </a:p>
          <a:p>
            <a:pPr>
              <a:lnSpc>
                <a:spcPct val="90000"/>
              </a:lnSpc>
            </a:pPr>
            <a:endParaRPr lang="en-US" sz="2400" dirty="0">
              <a:solidFill>
                <a:srgbClr val="002060"/>
              </a:solidFill>
              <a:ea typeface="ＭＳ Ｐゴシック" pitchFamily="34" charset="-128"/>
            </a:endParaRPr>
          </a:p>
          <a:p>
            <a:pPr>
              <a:lnSpc>
                <a:spcPct val="90000"/>
              </a:lnSpc>
            </a:pPr>
            <a:endParaRPr lang="en-US" sz="2400" dirty="0">
              <a:solidFill>
                <a:srgbClr val="002060"/>
              </a:solidFill>
              <a:ea typeface="ＭＳ Ｐゴシック" pitchFamily="34" charset="-128"/>
            </a:endParaRPr>
          </a:p>
          <a:p>
            <a:pPr>
              <a:lnSpc>
                <a:spcPct val="90000"/>
              </a:lnSpc>
            </a:pPr>
            <a:endParaRPr lang="en-US" sz="2400" dirty="0">
              <a:solidFill>
                <a:srgbClr val="002060"/>
              </a:solidFill>
              <a:ea typeface="ＭＳ Ｐゴシック" pitchFamily="34" charset="-128"/>
            </a:endParaRPr>
          </a:p>
          <a:p>
            <a:pPr>
              <a:lnSpc>
                <a:spcPct val="90000"/>
              </a:lnSpc>
            </a:pPr>
            <a:r>
              <a:rPr lang="en-US" sz="2400" dirty="0">
                <a:solidFill>
                  <a:srgbClr val="002060"/>
                </a:solidFill>
                <a:ea typeface="ＭＳ Ｐゴシック" pitchFamily="34" charset="-128"/>
              </a:rPr>
              <a:t>Assuming that for all </a:t>
            </a:r>
            <a:r>
              <a:rPr lang="en-US" sz="2400" i="1" dirty="0">
                <a:solidFill>
                  <a:srgbClr val="002060"/>
                </a:solidFill>
                <a:ea typeface="ＭＳ Ｐゴシック" pitchFamily="34" charset="-128"/>
              </a:rPr>
              <a:t>t</a:t>
            </a:r>
            <a:r>
              <a:rPr lang="en-US" sz="2400" dirty="0">
                <a:solidFill>
                  <a:srgbClr val="002060"/>
                </a:solidFill>
                <a:ea typeface="ＭＳ Ｐゴシック" pitchFamily="34" charset="-128"/>
              </a:rPr>
              <a:t>: </a:t>
            </a:r>
          </a:p>
          <a:p>
            <a:pPr>
              <a:lnSpc>
                <a:spcPct val="90000"/>
              </a:lnSpc>
            </a:pPr>
            <a:endParaRPr lang="en-US" sz="2400" dirty="0">
              <a:solidFill>
                <a:srgbClr val="002060"/>
              </a:solidFill>
              <a:ea typeface="ＭＳ Ｐゴシック" pitchFamily="34" charset="-128"/>
            </a:endParaRPr>
          </a:p>
          <a:p>
            <a:pPr>
              <a:lnSpc>
                <a:spcPct val="90000"/>
              </a:lnSpc>
            </a:pPr>
            <a:endParaRPr lang="en-US" sz="2400" dirty="0">
              <a:solidFill>
                <a:srgbClr val="002060"/>
              </a:solidFill>
              <a:ea typeface="ＭＳ Ｐゴシック" pitchFamily="34" charset="-128"/>
            </a:endParaRPr>
          </a:p>
          <a:p>
            <a:pPr marL="0" indent="0">
              <a:lnSpc>
                <a:spcPct val="90000"/>
              </a:lnSpc>
              <a:buNone/>
            </a:pPr>
            <a:r>
              <a:rPr lang="en-US" sz="2400" dirty="0">
                <a:solidFill>
                  <a:srgbClr val="002060"/>
                </a:solidFill>
                <a:ea typeface="ＭＳ Ｐゴシック" pitchFamily="34" charset="-128"/>
              </a:rPr>
              <a:t>    gives us the expression posited on the earlier slide: </a:t>
            </a:r>
          </a:p>
          <a:p>
            <a:pPr lvl="1">
              <a:lnSpc>
                <a:spcPct val="90000"/>
              </a:lnSpc>
            </a:pPr>
            <a:endParaRPr lang="en-US" sz="2400" dirty="0">
              <a:solidFill>
                <a:srgbClr val="002060"/>
              </a:solidFill>
              <a:ea typeface="ＭＳ Ｐゴシック" pitchFamily="34" charset="-128"/>
            </a:endParaRPr>
          </a:p>
          <a:p>
            <a:pPr lvl="1">
              <a:lnSpc>
                <a:spcPct val="90000"/>
              </a:lnSpc>
            </a:pPr>
            <a:endParaRPr lang="en-US" sz="1050" dirty="0">
              <a:solidFill>
                <a:srgbClr val="002060"/>
              </a:solidFill>
              <a:ea typeface="ＭＳ Ｐゴシック" pitchFamily="34" charset="-128"/>
            </a:endParaRPr>
          </a:p>
        </p:txBody>
      </p:sp>
      <p:sp>
        <p:nvSpPr>
          <p:cNvPr id="22531" name="Oval 4"/>
          <p:cNvSpPr>
            <a:spLocks noChangeArrowheads="1"/>
          </p:cNvSpPr>
          <p:nvPr/>
        </p:nvSpPr>
        <p:spPr bwMode="auto">
          <a:xfrm>
            <a:off x="8010076" y="345383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29203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496" y="5160859"/>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225" y="2775332"/>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5305" y="2171765"/>
            <a:ext cx="2435225" cy="330200"/>
          </a:xfrm>
          <a:prstGeom prst="rect">
            <a:avLst/>
          </a:prstGeom>
        </p:spPr>
      </p:pic>
    </p:spTree>
    <p:extLst>
      <p:ext uri="{BB962C8B-B14F-4D97-AF65-F5344CB8AC3E}">
        <p14:creationId xmlns:p14="http://schemas.microsoft.com/office/powerpoint/2010/main" val="3301257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60" y="67576"/>
            <a:ext cx="11698840" cy="1023600"/>
          </a:xfrm>
        </p:spPr>
        <p:txBody>
          <a:bodyPr/>
          <a:lstStyle/>
          <a:p>
            <a:r>
              <a:rPr lang="en-US" b="1" dirty="0">
                <a:solidFill>
                  <a:srgbClr val="002060"/>
                </a:solidFill>
              </a:rPr>
              <a:t>Implied Conditional Independencies</a:t>
            </a:r>
          </a:p>
        </p:txBody>
      </p:sp>
      <p:sp>
        <p:nvSpPr>
          <p:cNvPr id="3" name="Content Placeholder 2"/>
          <p:cNvSpPr>
            <a:spLocks noGrp="1"/>
          </p:cNvSpPr>
          <p:nvPr>
            <p:ph idx="4294967295"/>
          </p:nvPr>
        </p:nvSpPr>
        <p:spPr>
          <a:xfrm>
            <a:off x="0" y="2133600"/>
            <a:ext cx="11379200" cy="3992563"/>
          </a:xfrm>
        </p:spPr>
        <p:txBody>
          <a:bodyPr/>
          <a:lstStyle/>
          <a:p>
            <a:r>
              <a:rPr lang="en-US" sz="2400" dirty="0">
                <a:solidFill>
                  <a:srgbClr val="002060"/>
                </a:solidFill>
              </a:rPr>
              <a:t>We assumed:                                 and</a:t>
            </a:r>
          </a:p>
          <a:p>
            <a:endParaRPr lang="en-US" sz="2400" dirty="0">
              <a:solidFill>
                <a:srgbClr val="002060"/>
              </a:solidFill>
            </a:endParaRPr>
          </a:p>
          <a:p>
            <a:r>
              <a:rPr lang="en-US" sz="2400" dirty="0">
                <a:solidFill>
                  <a:srgbClr val="002060"/>
                </a:solidFill>
              </a:rPr>
              <a:t>Do we also have					?</a:t>
            </a:r>
          </a:p>
          <a:p>
            <a:pPr lvl="1"/>
            <a:r>
              <a:rPr lang="en-US" sz="2400" dirty="0">
                <a:solidFill>
                  <a:srgbClr val="002060"/>
                </a:solidFill>
              </a:rPr>
              <a:t>Yes! </a:t>
            </a:r>
          </a:p>
          <a:p>
            <a:pPr lvl="1"/>
            <a:r>
              <a:rPr lang="en-US" sz="2400" dirty="0">
                <a:solidFill>
                  <a:srgbClr val="002060"/>
                </a:solidFill>
              </a:rPr>
              <a:t>Proof:</a:t>
            </a:r>
          </a:p>
        </p:txBody>
      </p:sp>
      <p:sp>
        <p:nvSpPr>
          <p:cNvPr id="5"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6" name="AutoShape 6"/>
          <p:cNvCxnSpPr>
            <a:cxnSpLocks noChangeShapeType="1"/>
            <a:stCxn id="7" idx="6"/>
            <a:endCxn id="5"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7"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8"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9" name="AutoShape 9"/>
          <p:cNvCxnSpPr>
            <a:cxnSpLocks noChangeShapeType="1"/>
            <a:stCxn id="8" idx="6"/>
            <a:endCxn id="11"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10" name="AutoShape 10"/>
          <p:cNvCxnSpPr>
            <a:cxnSpLocks noChangeShapeType="1"/>
            <a:stCxn id="5" idx="6"/>
            <a:endCxn id="8"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12" name="Picture 1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700" y="2211951"/>
            <a:ext cx="2699611" cy="349250"/>
          </a:xfrm>
          <a:prstGeom prst="rect">
            <a:avLst/>
          </a:prstGeom>
        </p:spPr>
      </p:pic>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315181"/>
            <a:ext cx="2057400" cy="338328"/>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626" y="3096338"/>
            <a:ext cx="3124200" cy="404180"/>
          </a:xfrm>
          <a:prstGeom prst="rect">
            <a:avLst/>
          </a:prstGeom>
        </p:spPr>
      </p:pic>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4216" y="4235600"/>
            <a:ext cx="7480300" cy="2425700"/>
          </a:xfrm>
          <a:prstGeom prst="rect">
            <a:avLst/>
          </a:prstGeom>
        </p:spPr>
      </p:pic>
    </p:spTree>
    <p:extLst>
      <p:ext uri="{BB962C8B-B14F-4D97-AF65-F5344CB8AC3E}">
        <p14:creationId xmlns:p14="http://schemas.microsoft.com/office/powerpoint/2010/main" val="142207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814" y="67576"/>
            <a:ext cx="11598186" cy="1023600"/>
          </a:xfrm>
        </p:spPr>
        <p:txBody>
          <a:bodyPr/>
          <a:lstStyle/>
          <a:p>
            <a:r>
              <a:rPr lang="en-US" sz="3600" b="1" dirty="0">
                <a:solidFill>
                  <a:srgbClr val="002060"/>
                </a:solidFill>
              </a:rPr>
              <a:t>Markov Models Recap</a:t>
            </a:r>
          </a:p>
        </p:txBody>
      </p:sp>
      <p:sp>
        <p:nvSpPr>
          <p:cNvPr id="3" name="Content Placeholder 2"/>
          <p:cNvSpPr>
            <a:spLocks noGrp="1"/>
          </p:cNvSpPr>
          <p:nvPr>
            <p:ph idx="4294967295"/>
          </p:nvPr>
        </p:nvSpPr>
        <p:spPr>
          <a:xfrm>
            <a:off x="593814" y="1104234"/>
            <a:ext cx="11909836" cy="5954115"/>
          </a:xfrm>
        </p:spPr>
        <p:txBody>
          <a:bodyPr/>
          <a:lstStyle/>
          <a:p>
            <a:r>
              <a:rPr lang="en-US" sz="2800" dirty="0">
                <a:solidFill>
                  <a:srgbClr val="002060"/>
                </a:solidFill>
              </a:rPr>
              <a:t>Explicit assumption for all   </a:t>
            </a:r>
            <a:r>
              <a:rPr lang="en-US" sz="2800" i="1" dirty="0">
                <a:solidFill>
                  <a:srgbClr val="002060"/>
                </a:solidFill>
              </a:rPr>
              <a:t>t</a:t>
            </a:r>
            <a:r>
              <a:rPr lang="en-US" sz="2800" dirty="0">
                <a:solidFill>
                  <a:srgbClr val="002060"/>
                </a:solidFill>
              </a:rPr>
              <a:t> :</a:t>
            </a:r>
          </a:p>
          <a:p>
            <a:r>
              <a:rPr lang="en-US" sz="2800" dirty="0">
                <a:solidFill>
                  <a:srgbClr val="002060"/>
                </a:solidFill>
              </a:rPr>
              <a:t>Consequence, joint distribution can be written as: </a:t>
            </a:r>
          </a:p>
          <a:p>
            <a:endParaRPr lang="en-US" sz="2800" dirty="0">
              <a:solidFill>
                <a:srgbClr val="002060"/>
              </a:solidFill>
            </a:endParaRPr>
          </a:p>
          <a:p>
            <a:endParaRPr lang="en-US" sz="2800" dirty="0">
              <a:solidFill>
                <a:srgbClr val="002060"/>
              </a:solidFill>
            </a:endParaRPr>
          </a:p>
          <a:p>
            <a:endParaRPr lang="en-US" sz="2800" dirty="0">
              <a:solidFill>
                <a:srgbClr val="002060"/>
              </a:solidFill>
            </a:endParaRPr>
          </a:p>
          <a:p>
            <a:endParaRPr lang="en-US" sz="1200" dirty="0">
              <a:solidFill>
                <a:srgbClr val="002060"/>
              </a:solidFill>
            </a:endParaRPr>
          </a:p>
          <a:p>
            <a:r>
              <a:rPr lang="en-US" sz="2800" dirty="0">
                <a:solidFill>
                  <a:srgbClr val="002060"/>
                </a:solidFill>
              </a:rPr>
              <a:t>Implied conditional independencies:  (try to prove this!)</a:t>
            </a:r>
          </a:p>
          <a:p>
            <a:pPr lvl="1"/>
            <a:r>
              <a:rPr lang="en-US" sz="2400" dirty="0">
                <a:solidFill>
                  <a:srgbClr val="002060"/>
                </a:solidFill>
              </a:rPr>
              <a:t>Past variables independent of future variables given the present</a:t>
            </a:r>
          </a:p>
          <a:p>
            <a:pPr marL="457176" lvl="1" indent="0">
              <a:buNone/>
            </a:pPr>
            <a:r>
              <a:rPr lang="en-US" sz="2400" dirty="0">
                <a:solidFill>
                  <a:srgbClr val="002060"/>
                </a:solidFill>
              </a:rPr>
              <a:t>i.e., if                 </a:t>
            </a:r>
            <a:r>
              <a:rPr lang="en-US" sz="2000" dirty="0">
                <a:solidFill>
                  <a:srgbClr val="002060"/>
                </a:solidFill>
              </a:rPr>
              <a:t>    </a:t>
            </a:r>
            <a:r>
              <a:rPr lang="en-US" sz="2400" dirty="0">
                <a:solidFill>
                  <a:srgbClr val="002060"/>
                </a:solidFill>
              </a:rPr>
              <a:t>or                      then:</a:t>
            </a:r>
          </a:p>
          <a:p>
            <a:r>
              <a:rPr lang="en-US" sz="2800" dirty="0">
                <a:solidFill>
                  <a:srgbClr val="002060"/>
                </a:solidFill>
              </a:rPr>
              <a:t>Additional explicit assumption                         is the same for all </a:t>
            </a:r>
            <a:r>
              <a:rPr lang="en-US" sz="2800" i="1" dirty="0">
                <a:solidFill>
                  <a:srgbClr val="002060"/>
                </a:solidFill>
              </a:rPr>
              <a:t>t</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915" y="1307043"/>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173" y="244825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976" y="5189384"/>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6645" y="527113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423" y="5269117"/>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5674074"/>
            <a:ext cx="1843012" cy="336550"/>
          </a:xfrm>
          <a:prstGeom prst="rect">
            <a:avLst/>
          </a:prstGeom>
        </p:spPr>
      </p:pic>
    </p:spTree>
    <p:extLst>
      <p:ext uri="{BB962C8B-B14F-4D97-AF65-F5344CB8AC3E}">
        <p14:creationId xmlns:p14="http://schemas.microsoft.com/office/powerpoint/2010/main" val="65223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371060" y="67576"/>
            <a:ext cx="11820939" cy="1023600"/>
          </a:xfrm>
        </p:spPr>
        <p:txBody>
          <a:bodyPr/>
          <a:lstStyle/>
          <a:p>
            <a:r>
              <a:rPr lang="en-US" sz="3600" b="1" dirty="0">
                <a:solidFill>
                  <a:srgbClr val="002060"/>
                </a:solidFill>
                <a:ea typeface="ＭＳ Ｐゴシック" pitchFamily="34" charset="-128"/>
              </a:rPr>
              <a:t>Conditional Independence</a:t>
            </a:r>
          </a:p>
        </p:txBody>
      </p:sp>
      <p:sp>
        <p:nvSpPr>
          <p:cNvPr id="24578" name="Rectangle 3"/>
          <p:cNvSpPr>
            <a:spLocks noGrp="1" noChangeArrowheads="1"/>
          </p:cNvSpPr>
          <p:nvPr>
            <p:ph idx="4294967295"/>
          </p:nvPr>
        </p:nvSpPr>
        <p:spPr>
          <a:xfrm>
            <a:off x="185530" y="2524539"/>
            <a:ext cx="11264348" cy="3637722"/>
          </a:xfrm>
        </p:spPr>
        <p:txBody>
          <a:bodyPr/>
          <a:lstStyle/>
          <a:p>
            <a:pPr>
              <a:lnSpc>
                <a:spcPct val="80000"/>
              </a:lnSpc>
            </a:pPr>
            <a:r>
              <a:rPr lang="en-US" sz="2800" dirty="0">
                <a:solidFill>
                  <a:srgbClr val="002060"/>
                </a:solidFill>
                <a:ea typeface="ＭＳ Ｐゴシック" pitchFamily="34" charset="-128"/>
              </a:rPr>
              <a:t>Basic conditional independence:</a:t>
            </a:r>
          </a:p>
          <a:p>
            <a:pPr lvl="1">
              <a:lnSpc>
                <a:spcPct val="80000"/>
              </a:lnSpc>
            </a:pPr>
            <a:r>
              <a:rPr lang="en-US" sz="2400" dirty="0">
                <a:solidFill>
                  <a:srgbClr val="002060"/>
                </a:solidFill>
                <a:ea typeface="ＭＳ Ｐゴシック" pitchFamily="34" charset="-128"/>
              </a:rPr>
              <a:t>Past and future independent of the present</a:t>
            </a:r>
          </a:p>
          <a:p>
            <a:pPr lvl="1">
              <a:lnSpc>
                <a:spcPct val="80000"/>
              </a:lnSpc>
            </a:pPr>
            <a:r>
              <a:rPr lang="en-US" sz="2400" dirty="0">
                <a:solidFill>
                  <a:srgbClr val="002060"/>
                </a:solidFill>
                <a:ea typeface="ＭＳ Ｐゴシック" pitchFamily="34" charset="-128"/>
              </a:rPr>
              <a:t>Each time step only depends on the previous</a:t>
            </a:r>
          </a:p>
          <a:p>
            <a:pPr lvl="1">
              <a:lnSpc>
                <a:spcPct val="80000"/>
              </a:lnSpc>
            </a:pPr>
            <a:r>
              <a:rPr lang="en-US" sz="2400" dirty="0">
                <a:solidFill>
                  <a:srgbClr val="002060"/>
                </a:solidFill>
                <a:ea typeface="ＭＳ Ｐゴシック" pitchFamily="34" charset="-128"/>
              </a:rPr>
              <a:t>This is called the (first order) Markov property</a:t>
            </a:r>
          </a:p>
          <a:p>
            <a:pPr lvl="1">
              <a:lnSpc>
                <a:spcPct val="80000"/>
              </a:lnSpc>
            </a:pPr>
            <a:endParaRPr lang="en-US" sz="2400" dirty="0">
              <a:solidFill>
                <a:srgbClr val="002060"/>
              </a:solidFill>
              <a:ea typeface="ＭＳ Ｐゴシック" pitchFamily="34" charset="-128"/>
            </a:endParaRPr>
          </a:p>
          <a:p>
            <a:pPr>
              <a:lnSpc>
                <a:spcPct val="80000"/>
              </a:lnSpc>
            </a:pPr>
            <a:r>
              <a:rPr lang="en-US" sz="2800" dirty="0">
                <a:solidFill>
                  <a:srgbClr val="002060"/>
                </a:solidFill>
                <a:ea typeface="ＭＳ Ｐゴシック" pitchFamily="34" charset="-128"/>
              </a:rPr>
              <a:t>Note that the chain is just a (</a:t>
            </a:r>
            <a:r>
              <a:rPr lang="en-US" sz="2800" dirty="0" err="1">
                <a:solidFill>
                  <a:srgbClr val="002060"/>
                </a:solidFill>
                <a:ea typeface="ＭＳ Ｐゴシック" pitchFamily="34" charset="-128"/>
              </a:rPr>
              <a:t>growable</a:t>
            </a:r>
            <a:r>
              <a:rPr lang="en-US" sz="2800" dirty="0">
                <a:solidFill>
                  <a:srgbClr val="002060"/>
                </a:solidFill>
                <a:ea typeface="ＭＳ Ｐゴシック" pitchFamily="34" charset="-128"/>
              </a:rPr>
              <a:t>) BN</a:t>
            </a:r>
          </a:p>
          <a:p>
            <a:pPr lvl="1">
              <a:lnSpc>
                <a:spcPct val="80000"/>
              </a:lnSpc>
            </a:pPr>
            <a:r>
              <a:rPr lang="en-US" sz="2400" dirty="0">
                <a:solidFill>
                  <a:srgbClr val="002060"/>
                </a:solidFill>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2" y="909437"/>
            <a:ext cx="6790812" cy="1495832"/>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342900" y="145425"/>
            <a:ext cx="11925300" cy="1023600"/>
          </a:xfrm>
        </p:spPr>
        <p:txBody>
          <a:bodyPr/>
          <a:lstStyle/>
          <a:p>
            <a:r>
              <a:rPr lang="en-US" sz="3600" b="1" dirty="0">
                <a:solidFill>
                  <a:srgbClr val="002060"/>
                </a:solidFill>
                <a:ea typeface="ＭＳ Ｐゴシック" pitchFamily="34" charset="-128"/>
              </a:rPr>
              <a:t>Example Markov Chain: Weather</a:t>
            </a:r>
          </a:p>
        </p:txBody>
      </p:sp>
      <p:sp>
        <p:nvSpPr>
          <p:cNvPr id="28674" name="Rectangle 3"/>
          <p:cNvSpPr>
            <a:spLocks noGrp="1" noChangeArrowheads="1"/>
          </p:cNvSpPr>
          <p:nvPr>
            <p:ph idx="4294967295"/>
          </p:nvPr>
        </p:nvSpPr>
        <p:spPr>
          <a:xfrm>
            <a:off x="0" y="1447800"/>
            <a:ext cx="4267200" cy="838200"/>
          </a:xfrm>
        </p:spPr>
        <p:txBody>
          <a:bodyPr/>
          <a:lstStyle/>
          <a:p>
            <a:r>
              <a:rPr lang="en-US" sz="2800" dirty="0">
                <a:solidFill>
                  <a:srgbClr val="002060"/>
                </a:solidFill>
                <a:ea typeface="ＭＳ Ｐゴシック" pitchFamily="34" charset="-128"/>
              </a:rPr>
              <a:t>States: X = {rain, sun}</a:t>
            </a:r>
          </a:p>
          <a:p>
            <a:pPr marL="457176" lvl="1" indent="0">
              <a:buNone/>
            </a:pPr>
            <a:endParaRPr lang="en-US" sz="2400" dirty="0">
              <a:solidFill>
                <a:srgbClr val="002060"/>
              </a:solidFill>
              <a:ea typeface="ＭＳ Ｐゴシック" pitchFamily="34" charset="-128"/>
            </a:endParaRPr>
          </a:p>
          <a:p>
            <a:pPr lvl="1"/>
            <a:endParaRPr lang="en-US" sz="2400" dirty="0">
              <a:solidFill>
                <a:srgbClr val="002060"/>
              </a:solidFill>
              <a:ea typeface="ＭＳ Ｐゴシック" pitchFamily="34" charset="-128"/>
            </a:endParaRPr>
          </a:p>
          <a:p>
            <a:pPr lvl="1"/>
            <a:endParaRPr lang="en-US" sz="2400" dirty="0">
              <a:solidFill>
                <a:srgbClr val="002060"/>
              </a:solidFill>
              <a:ea typeface="ＭＳ Ｐゴシック" pitchFamily="34" charset="-128"/>
            </a:endParaRPr>
          </a:p>
        </p:txBody>
      </p:sp>
      <p:sp>
        <p:nvSpPr>
          <p:cNvPr id="28675" name="Oval 4"/>
          <p:cNvSpPr>
            <a:spLocks noChangeArrowheads="1"/>
          </p:cNvSpPr>
          <p:nvPr/>
        </p:nvSpPr>
        <p:spPr bwMode="auto">
          <a:xfrm>
            <a:off x="5853113" y="4938507"/>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4938507"/>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201113"/>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839288"/>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076619"/>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306807"/>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390819"/>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5929107"/>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557507"/>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081507"/>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430725" y="3598275"/>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4909932"/>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062332"/>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695619"/>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824332"/>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381419"/>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4024208672"/>
              </p:ext>
            </p:extLst>
          </p:nvPr>
        </p:nvGraphicFramePr>
        <p:xfrm>
          <a:off x="1188244" y="42037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342900" y="26670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228725" y="984250"/>
            <a:ext cx="10963275" cy="1023938"/>
          </a:xfrm>
        </p:spPr>
        <p:txBody>
          <a:bodyPr/>
          <a:lstStyle/>
          <a:p>
            <a:pPr eaLnBrk="1" hangingPunct="1"/>
            <a:r>
              <a:rPr lang="en-US"/>
              <a:t>Independence</a:t>
            </a:r>
          </a:p>
        </p:txBody>
      </p:sp>
      <p:sp>
        <p:nvSpPr>
          <p:cNvPr id="1014787" name="Rectangle 3"/>
          <p:cNvSpPr>
            <a:spLocks noGrp="1" noChangeArrowheads="1"/>
          </p:cNvSpPr>
          <p:nvPr>
            <p:ph idx="4294967295"/>
          </p:nvPr>
        </p:nvSpPr>
        <p:spPr>
          <a:xfrm>
            <a:off x="329628" y="984250"/>
            <a:ext cx="10444389" cy="5111750"/>
          </a:xfrm>
        </p:spPr>
        <p:txBody>
          <a:bodyPr/>
          <a:lstStyle/>
          <a:p>
            <a:pPr eaLnBrk="1" hangingPunct="1">
              <a:lnSpc>
                <a:spcPct val="90000"/>
              </a:lnSpc>
            </a:pPr>
            <a:r>
              <a:rPr lang="en-US" sz="2400" dirty="0">
                <a:solidFill>
                  <a:srgbClr val="002060"/>
                </a:solidFill>
              </a:rPr>
              <a:t>Two variables are </a:t>
            </a:r>
            <a:r>
              <a:rPr lang="en-US" sz="2400" i="1" dirty="0">
                <a:solidFill>
                  <a:srgbClr val="002060"/>
                </a:solidFill>
              </a:rPr>
              <a:t>independent</a:t>
            </a:r>
            <a:r>
              <a:rPr lang="en-US" sz="2400" dirty="0">
                <a:solidFill>
                  <a:srgbClr val="002060"/>
                </a:solidFill>
              </a:rPr>
              <a:t> in a joint distribution if:</a:t>
            </a:r>
          </a:p>
          <a:p>
            <a:pPr lvl="1" eaLnBrk="1" hangingPunct="1">
              <a:lnSpc>
                <a:spcPct val="90000"/>
              </a:lnSpc>
            </a:pPr>
            <a:endParaRPr lang="en-US" sz="2000" dirty="0">
              <a:solidFill>
                <a:srgbClr val="002060"/>
              </a:solidFill>
            </a:endParaRPr>
          </a:p>
          <a:p>
            <a:pPr marL="596900" lvl="1" indent="0" eaLnBrk="1" hangingPunct="1">
              <a:lnSpc>
                <a:spcPct val="90000"/>
              </a:lnSpc>
              <a:buNone/>
            </a:pPr>
            <a:endParaRPr lang="en-US" sz="2000" dirty="0">
              <a:solidFill>
                <a:srgbClr val="002060"/>
              </a:solidFill>
            </a:endParaRPr>
          </a:p>
          <a:p>
            <a:pPr lvl="1" eaLnBrk="1" hangingPunct="1">
              <a:lnSpc>
                <a:spcPct val="90000"/>
              </a:lnSpc>
            </a:pPr>
            <a:r>
              <a:rPr lang="en-US" sz="2000" dirty="0">
                <a:solidFill>
                  <a:srgbClr val="002060"/>
                </a:solidFill>
              </a:rPr>
              <a:t>Says the joint distribution </a:t>
            </a:r>
            <a:r>
              <a:rPr lang="en-US" sz="2000" i="1" dirty="0">
                <a:solidFill>
                  <a:srgbClr val="002060"/>
                </a:solidFill>
              </a:rPr>
              <a:t>factors</a:t>
            </a:r>
            <a:r>
              <a:rPr lang="en-US" sz="2000" dirty="0">
                <a:solidFill>
                  <a:srgbClr val="002060"/>
                </a:solidFill>
              </a:rPr>
              <a:t> into a product of two simple ones</a:t>
            </a:r>
          </a:p>
          <a:p>
            <a:pPr lvl="1" eaLnBrk="1" hangingPunct="1">
              <a:lnSpc>
                <a:spcPct val="90000"/>
              </a:lnSpc>
            </a:pPr>
            <a:r>
              <a:rPr lang="en-US" sz="2000" dirty="0">
                <a:solidFill>
                  <a:srgbClr val="002060"/>
                </a:solidFill>
              </a:rPr>
              <a:t>Usually variables aren’t independent!</a:t>
            </a:r>
          </a:p>
          <a:p>
            <a:pPr eaLnBrk="1" hangingPunct="1">
              <a:lnSpc>
                <a:spcPct val="90000"/>
              </a:lnSpc>
            </a:pPr>
            <a:endParaRPr lang="en-US" sz="2400" dirty="0">
              <a:solidFill>
                <a:srgbClr val="002060"/>
              </a:solidFill>
            </a:endParaRPr>
          </a:p>
          <a:p>
            <a:pPr eaLnBrk="1" hangingPunct="1">
              <a:lnSpc>
                <a:spcPct val="90000"/>
              </a:lnSpc>
            </a:pPr>
            <a:r>
              <a:rPr lang="en-US" sz="2400" dirty="0">
                <a:solidFill>
                  <a:srgbClr val="002060"/>
                </a:solidFill>
              </a:rPr>
              <a:t>Can use independence as a </a:t>
            </a:r>
            <a:r>
              <a:rPr lang="en-US" sz="2400" i="1" dirty="0">
                <a:solidFill>
                  <a:srgbClr val="002060"/>
                </a:solidFill>
              </a:rPr>
              <a:t>modeling assumption</a:t>
            </a:r>
          </a:p>
          <a:p>
            <a:pPr lvl="1" eaLnBrk="1" hangingPunct="1">
              <a:lnSpc>
                <a:spcPct val="90000"/>
              </a:lnSpc>
            </a:pPr>
            <a:r>
              <a:rPr lang="en-US" sz="2000" dirty="0">
                <a:solidFill>
                  <a:srgbClr val="002060"/>
                </a:solidFill>
              </a:rPr>
              <a:t>Independence can be a simplifying assumption</a:t>
            </a:r>
          </a:p>
          <a:p>
            <a:pPr lvl="1" eaLnBrk="1" hangingPunct="1">
              <a:lnSpc>
                <a:spcPct val="90000"/>
              </a:lnSpc>
            </a:pPr>
            <a:r>
              <a:rPr lang="en-US" sz="2000" i="1" dirty="0">
                <a:solidFill>
                  <a:srgbClr val="002060"/>
                </a:solidFill>
              </a:rPr>
              <a:t>Empirical  </a:t>
            </a:r>
            <a:r>
              <a:rPr lang="en-US" sz="2000" dirty="0">
                <a:solidFill>
                  <a:srgbClr val="002060"/>
                </a:solidFill>
              </a:rPr>
              <a:t>joint distributions: at best “close” to independent</a:t>
            </a:r>
          </a:p>
          <a:p>
            <a:pPr lvl="1" eaLnBrk="1" hangingPunct="1">
              <a:lnSpc>
                <a:spcPct val="90000"/>
              </a:lnSpc>
            </a:pPr>
            <a:r>
              <a:rPr lang="en-US" sz="2000" dirty="0">
                <a:solidFill>
                  <a:srgbClr val="002060"/>
                </a:solidFill>
              </a:rPr>
              <a:t>What could we assume for {Weather, Traffic, Cavity}?</a:t>
            </a:r>
          </a:p>
          <a:p>
            <a:pPr eaLnBrk="1" hangingPunct="1">
              <a:lnSpc>
                <a:spcPct val="90000"/>
              </a:lnSpc>
            </a:pPr>
            <a:endParaRPr lang="en-US" sz="2400" dirty="0">
              <a:solidFill>
                <a:srgbClr val="002060"/>
              </a:solidFill>
            </a:endParaRPr>
          </a:p>
          <a:p>
            <a:pPr eaLnBrk="1" hangingPunct="1">
              <a:lnSpc>
                <a:spcPct val="90000"/>
              </a:lnSpc>
            </a:pPr>
            <a:r>
              <a:rPr lang="en-US" sz="2400" dirty="0">
                <a:solidFill>
                  <a:srgbClr val="002060"/>
                </a:solidFill>
              </a:rPr>
              <a:t>Independence is like something from CSPs: what?</a:t>
            </a:r>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33011" y="1604175"/>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2511" y="2169671"/>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01796" y="1918500"/>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7767" y="349746"/>
            <a:ext cx="3383403" cy="3079254"/>
          </a:xfrm>
          <a:prstGeom prst="rect">
            <a:avLst/>
          </a:prstGeom>
        </p:spPr>
      </p:pic>
      <p:sp>
        <p:nvSpPr>
          <p:cNvPr id="10" name="Rectangle 2">
            <a:extLst>
              <a:ext uri="{FF2B5EF4-FFF2-40B4-BE49-F238E27FC236}">
                <a16:creationId xmlns:a16="http://schemas.microsoft.com/office/drawing/2014/main" id="{91875FBC-FC69-4816-AD0C-1E864E99C0D9}"/>
              </a:ext>
            </a:extLst>
          </p:cNvPr>
          <p:cNvSpPr txBox="1">
            <a:spLocks noChangeArrowheads="1"/>
          </p:cNvSpPr>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2060"/>
                </a:solidFill>
                <a:effectLst/>
                <a:uLnTx/>
                <a:uFillTx/>
                <a:latin typeface="Calibri" pitchFamily="34" charset="0"/>
                <a:ea typeface="+mj-ea"/>
                <a:cs typeface="+mj-cs"/>
              </a:rPr>
              <a:t>Independence</a:t>
            </a:r>
          </a:p>
        </p:txBody>
      </p:sp>
    </p:spTree>
    <p:extLst>
      <p:ext uri="{BB962C8B-B14F-4D97-AF65-F5344CB8AC3E}">
        <p14:creationId xmlns:p14="http://schemas.microsoft.com/office/powerpoint/2010/main" val="80940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147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38" y="67576"/>
            <a:ext cx="11798162" cy="1023600"/>
          </a:xfrm>
        </p:spPr>
        <p:txBody>
          <a:bodyPr/>
          <a:lstStyle/>
          <a:p>
            <a:r>
              <a:rPr lang="en-US" b="1" dirty="0">
                <a:solidFill>
                  <a:srgbClr val="002060"/>
                </a:solidFill>
              </a:rPr>
              <a:t>Example Markov Chain: Weather</a:t>
            </a:r>
          </a:p>
        </p:txBody>
      </p:sp>
      <p:sp>
        <p:nvSpPr>
          <p:cNvPr id="3" name="Content Placeholder 2"/>
          <p:cNvSpPr>
            <a:spLocks noGrp="1"/>
          </p:cNvSpPr>
          <p:nvPr>
            <p:ph idx="4294967295"/>
          </p:nvPr>
        </p:nvSpPr>
        <p:spPr>
          <a:xfrm>
            <a:off x="393838" y="1403913"/>
            <a:ext cx="10963275" cy="3613150"/>
          </a:xfrm>
        </p:spPr>
        <p:txBody>
          <a:bodyPr/>
          <a:lstStyle/>
          <a:p>
            <a:r>
              <a:rPr lang="en-US" sz="2400" dirty="0">
                <a:solidFill>
                  <a:srgbClr val="002060"/>
                </a:solidFill>
              </a:rPr>
              <a:t>Initial distribution: 1.0 sun</a:t>
            </a:r>
          </a:p>
          <a:p>
            <a:endParaRPr lang="en-US" sz="2400" dirty="0">
              <a:solidFill>
                <a:srgbClr val="002060"/>
              </a:solidFill>
            </a:endParaRPr>
          </a:p>
          <a:p>
            <a:endParaRPr lang="en-US" sz="2400" dirty="0">
              <a:solidFill>
                <a:srgbClr val="002060"/>
              </a:solidFill>
            </a:endParaRPr>
          </a:p>
          <a:p>
            <a:endParaRPr lang="en-US" sz="2400" dirty="0">
              <a:solidFill>
                <a:srgbClr val="002060"/>
              </a:solidFill>
            </a:endParaRPr>
          </a:p>
          <a:p>
            <a:r>
              <a:rPr lang="en-US" sz="2400" dirty="0">
                <a:solidFill>
                  <a:srgbClr val="002060"/>
                </a:solidFill>
              </a:rPr>
              <a:t>What is the probability distribution after one step?</a:t>
            </a:r>
          </a:p>
        </p:txBody>
      </p:sp>
      <p:sp>
        <p:nvSpPr>
          <p:cNvPr id="5" name="Oval 4"/>
          <p:cNvSpPr>
            <a:spLocks noChangeArrowheads="1"/>
          </p:cNvSpPr>
          <p:nvPr/>
        </p:nvSpPr>
        <p:spPr bwMode="auto">
          <a:xfrm>
            <a:off x="7529513" y="1773513"/>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773513"/>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036119"/>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674294"/>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1911625"/>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141813"/>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225825"/>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764113"/>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392513"/>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2916513"/>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103314" y="3987787"/>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86213" y="5317966"/>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38377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397564" y="67576"/>
            <a:ext cx="11794435" cy="1023600"/>
          </a:xfrm>
        </p:spPr>
        <p:txBody>
          <a:bodyPr/>
          <a:lstStyle/>
          <a:p>
            <a:r>
              <a:rPr lang="en-US" b="1" dirty="0">
                <a:solidFill>
                  <a:srgbClr val="002060"/>
                </a:solidFill>
                <a:ea typeface="ＭＳ Ｐゴシック" pitchFamily="34" charset="-128"/>
              </a:rPr>
              <a:t>Mini-Forward Algorithm</a:t>
            </a:r>
          </a:p>
        </p:txBody>
      </p:sp>
      <p:sp>
        <p:nvSpPr>
          <p:cNvPr id="29698" name="Rectangle 3"/>
          <p:cNvSpPr>
            <a:spLocks noGrp="1" noChangeArrowheads="1"/>
          </p:cNvSpPr>
          <p:nvPr>
            <p:ph idx="4294967295"/>
          </p:nvPr>
        </p:nvSpPr>
        <p:spPr>
          <a:xfrm>
            <a:off x="0" y="1600200"/>
            <a:ext cx="8458200" cy="4525963"/>
          </a:xfrm>
        </p:spPr>
        <p:txBody>
          <a:bodyPr/>
          <a:lstStyle/>
          <a:p>
            <a:r>
              <a:rPr lang="en-US" sz="2800" dirty="0">
                <a:ea typeface="ＭＳ Ｐゴシック" pitchFamily="34" charset="-128"/>
              </a:rPr>
              <a:t>Question: </a:t>
            </a:r>
            <a:r>
              <a:rPr lang="en-US" sz="2800" dirty="0">
                <a:solidFill>
                  <a:srgbClr val="002060"/>
                </a:solidFill>
                <a:ea typeface="ＭＳ Ｐゴシック" pitchFamily="34" charset="-128"/>
              </a:rPr>
              <a:t>What’</a:t>
            </a:r>
            <a:r>
              <a:rPr lang="en-US" altLang="ja-JP" sz="2800" dirty="0">
                <a:solidFill>
                  <a:srgbClr val="002060"/>
                </a:solidFill>
                <a:ea typeface="ＭＳ Ｐゴシック" pitchFamily="34" charset="-128"/>
              </a:rPr>
              <a:t>s</a:t>
            </a:r>
            <a:r>
              <a:rPr lang="en-US" altLang="ja-JP" sz="2800" dirty="0">
                <a:ea typeface="ＭＳ Ｐゴシック" pitchFamily="34" charset="-128"/>
              </a:rPr>
              <a:t>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54304" y="3613936"/>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073704" y="5518936"/>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064304" y="5595136"/>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401763"/>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0504" y="4299736"/>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8304" y="4299736"/>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7304" y="5061736"/>
            <a:ext cx="3583303" cy="685800"/>
          </a:xfrm>
          <a:prstGeom prst="rect">
            <a:avLst/>
          </a:prstGeom>
        </p:spPr>
      </p:pic>
    </p:spTree>
    <p:extLst>
      <p:ext uri="{BB962C8B-B14F-4D97-AF65-F5344CB8AC3E}">
        <p14:creationId xmlns:p14="http://schemas.microsoft.com/office/powerpoint/2010/main" val="840993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349320" y="67576"/>
            <a:ext cx="11842679" cy="1023600"/>
          </a:xfrm>
        </p:spPr>
        <p:txBody>
          <a:bodyPr/>
          <a:lstStyle/>
          <a:p>
            <a:r>
              <a:rPr lang="en-US" sz="4000" b="1" dirty="0">
                <a:solidFill>
                  <a:srgbClr val="002060"/>
                </a:solidFill>
                <a:ea typeface="ＭＳ Ｐゴシック" pitchFamily="34" charset="-128"/>
              </a:rPr>
              <a:t>Example Run of Mini-Forward Algorithm</a:t>
            </a:r>
          </a:p>
        </p:txBody>
      </p:sp>
      <p:sp>
        <p:nvSpPr>
          <p:cNvPr id="30722" name="Rectangle 3"/>
          <p:cNvSpPr>
            <a:spLocks noGrp="1" noChangeArrowheads="1"/>
          </p:cNvSpPr>
          <p:nvPr>
            <p:ph idx="4294967295"/>
          </p:nvPr>
        </p:nvSpPr>
        <p:spPr>
          <a:xfrm>
            <a:off x="429955" y="1010481"/>
            <a:ext cx="8150717" cy="4700704"/>
          </a:xfrm>
        </p:spPr>
        <p:txBody>
          <a:bodyPr/>
          <a:lstStyle/>
          <a:p>
            <a:pPr>
              <a:buFont typeface="Wingdings" charset="0"/>
              <a:buChar char="§"/>
              <a:defRPr/>
            </a:pPr>
            <a:r>
              <a:rPr lang="en-US" sz="2800" dirty="0">
                <a:solidFill>
                  <a:srgbClr val="002060"/>
                </a:solidFill>
              </a:rPr>
              <a:t>From initial observation of sun</a:t>
            </a:r>
          </a:p>
          <a:p>
            <a:pPr lvl="1">
              <a:buFont typeface="Wingdings" charset="0"/>
              <a:buChar char="§"/>
              <a:defRPr/>
            </a:pPr>
            <a:endParaRPr lang="en-US" sz="2400" dirty="0">
              <a:solidFill>
                <a:srgbClr val="002060"/>
              </a:solidFill>
            </a:endParaRPr>
          </a:p>
          <a:p>
            <a:pPr marL="0" indent="0">
              <a:buFont typeface="Wingdings" charset="0"/>
              <a:buNone/>
              <a:defRPr/>
            </a:pPr>
            <a:endParaRPr lang="en-US" sz="2800" dirty="0">
              <a:solidFill>
                <a:srgbClr val="002060"/>
              </a:solidFill>
            </a:endParaRPr>
          </a:p>
          <a:p>
            <a:pPr>
              <a:buFont typeface="Wingdings" charset="0"/>
              <a:buChar char="§"/>
              <a:defRPr/>
            </a:pPr>
            <a:r>
              <a:rPr lang="en-US" sz="2800" dirty="0">
                <a:solidFill>
                  <a:srgbClr val="002060"/>
                </a:solidFill>
              </a:rPr>
              <a:t>From initial observation of rain</a:t>
            </a:r>
          </a:p>
          <a:p>
            <a:pPr>
              <a:buFont typeface="Wingdings" charset="0"/>
              <a:buChar char="§"/>
              <a:defRPr/>
            </a:pPr>
            <a:endParaRPr lang="en-US" sz="2800" dirty="0">
              <a:solidFill>
                <a:srgbClr val="002060"/>
              </a:solidFill>
            </a:endParaRPr>
          </a:p>
          <a:p>
            <a:pPr marL="1968500" lvl="4" indent="0">
              <a:buNone/>
              <a:defRPr/>
            </a:pPr>
            <a:endParaRPr lang="en-US" sz="1600" dirty="0">
              <a:solidFill>
                <a:srgbClr val="002060"/>
              </a:solidFill>
            </a:endParaRPr>
          </a:p>
          <a:p>
            <a:pPr>
              <a:buFont typeface="Wingdings" charset="0"/>
              <a:buChar char="§"/>
              <a:defRPr/>
            </a:pPr>
            <a:endParaRPr lang="en-US" sz="2800" dirty="0">
              <a:solidFill>
                <a:srgbClr val="002060"/>
              </a:solidFill>
            </a:endParaRPr>
          </a:p>
          <a:p>
            <a:pPr>
              <a:buFont typeface="Wingdings" charset="0"/>
              <a:buChar char="§"/>
              <a:defRPr/>
            </a:pPr>
            <a:r>
              <a:rPr lang="en-US" sz="2800" dirty="0">
                <a:solidFill>
                  <a:srgbClr val="002060"/>
                </a:solidFill>
              </a:rPr>
              <a:t>From yet another initial distribution P(X</a:t>
            </a:r>
            <a:r>
              <a:rPr lang="en-US" sz="2800" baseline="-25000" dirty="0">
                <a:solidFill>
                  <a:srgbClr val="002060"/>
                </a:solidFill>
              </a:rPr>
              <a:t>1</a:t>
            </a:r>
            <a:r>
              <a:rPr lang="en-US" sz="2800" dirty="0">
                <a:solidFill>
                  <a:srgbClr val="002060"/>
                </a:solidFill>
              </a:rPr>
              <a:t>):</a:t>
            </a:r>
          </a:p>
        </p:txBody>
      </p:sp>
      <p:grpSp>
        <p:nvGrpSpPr>
          <p:cNvPr id="3" name="Group 2">
            <a:extLst>
              <a:ext uri="{FF2B5EF4-FFF2-40B4-BE49-F238E27FC236}">
                <a16:creationId xmlns:a16="http://schemas.microsoft.com/office/drawing/2014/main" id="{23C76678-7355-4BD6-91A0-ECB45182C0A6}"/>
              </a:ext>
            </a:extLst>
          </p:cNvPr>
          <p:cNvGrpSpPr/>
          <p:nvPr/>
        </p:nvGrpSpPr>
        <p:grpSpPr>
          <a:xfrm>
            <a:off x="1542768" y="1569059"/>
            <a:ext cx="7928491" cy="4562233"/>
            <a:chOff x="1571644" y="1761566"/>
            <a:chExt cx="8444831" cy="4934022"/>
          </a:xfrm>
        </p:grpSpPr>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40997" y="1764757"/>
              <a:ext cx="1185808" cy="897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51185" y="1761566"/>
              <a:ext cx="1389090" cy="89782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33935" y="2012295"/>
              <a:ext cx="983884" cy="290923"/>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66535" y="2571561"/>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14335" y="2571561"/>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088797" y="1761566"/>
              <a:ext cx="1185808" cy="8978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29670" y="1761585"/>
              <a:ext cx="1388219" cy="89726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14535" y="2571561"/>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76935" y="2571561"/>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Times New Roman" pitchFamily="18" charset="0"/>
                  <a:cs typeface="Times New Roman" pitchFamily="18" charset="0"/>
                </a:rPr>
                <a:t>P(</a:t>
              </a:r>
              <a:r>
                <a:rPr lang="en-US" i="1" dirty="0">
                  <a:latin typeface="Times New Roman" pitchFamily="18" charset="0"/>
                  <a:cs typeface="Times New Roman" pitchFamily="18" charset="0"/>
                </a:rPr>
                <a:t>X</a:t>
              </a:r>
              <a:r>
                <a:rPr lang="en-US" baseline="-25000" dirty="0">
                  <a:latin typeface="Times New Roman" pitchFamily="18" charset="0"/>
                  <a:cs typeface="Times New Roman" pitchFamily="18" charset="0"/>
                  <a:sym typeface="Symbol" pitchFamily="18" charset="2"/>
                </a:rPr>
                <a:t></a:t>
              </a:r>
              <a:r>
                <a:rPr lang="en-US" dirty="0">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05622" y="1761585"/>
              <a:ext cx="1625232" cy="89726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14735" y="2568202"/>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40997" y="3706254"/>
              <a:ext cx="1185808" cy="8978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088797" y="3703079"/>
              <a:ext cx="1185808" cy="8978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29670" y="3703098"/>
              <a:ext cx="1388219" cy="89726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51185" y="3703079"/>
              <a:ext cx="1389090" cy="89782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33935" y="3953807"/>
              <a:ext cx="983884" cy="290923"/>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66535" y="4405123"/>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14335" y="4405123"/>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14535" y="4405123"/>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76935" y="4405123"/>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05622" y="3703098"/>
              <a:ext cx="1625232" cy="89726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14735" y="4401765"/>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571644" y="5535054"/>
              <a:ext cx="1490730" cy="8978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27385" y="5531879"/>
              <a:ext cx="1389090" cy="89782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42735" y="6233923"/>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53135" y="6233923"/>
              <a:ext cx="9838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33935" y="5782607"/>
              <a:ext cx="983884" cy="290923"/>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23958" y="5856294"/>
              <a:ext cx="4475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57504" y="1600201"/>
            <a:ext cx="6029696"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972" y="3559073"/>
            <a:ext cx="9829058" cy="2514600"/>
          </a:xfrm>
          <a:prstGeom prst="rect">
            <a:avLst/>
          </a:prstGeom>
        </p:spPr>
      </p:pic>
      <p:sp>
        <p:nvSpPr>
          <p:cNvPr id="31745" name="Rectangle 2"/>
          <p:cNvSpPr>
            <a:spLocks noGrp="1" noChangeArrowheads="1"/>
          </p:cNvSpPr>
          <p:nvPr>
            <p:ph type="title"/>
          </p:nvPr>
        </p:nvSpPr>
        <p:spPr>
          <a:xfrm>
            <a:off x="610792" y="67576"/>
            <a:ext cx="11581208" cy="1023600"/>
          </a:xfrm>
        </p:spPr>
        <p:txBody>
          <a:bodyPr/>
          <a:lstStyle/>
          <a:p>
            <a:r>
              <a:rPr lang="en-US" b="1" dirty="0">
                <a:solidFill>
                  <a:srgbClr val="002060"/>
                </a:solidFill>
                <a:ea typeface="ＭＳ Ｐゴシック" pitchFamily="34" charset="-128"/>
              </a:rPr>
              <a:t>Stationary Distributions</a:t>
            </a:r>
          </a:p>
        </p:txBody>
      </p:sp>
      <p:sp>
        <p:nvSpPr>
          <p:cNvPr id="31746" name="Rectangle 3"/>
          <p:cNvSpPr>
            <a:spLocks noGrp="1" noChangeArrowheads="1"/>
          </p:cNvSpPr>
          <p:nvPr>
            <p:ph idx="4294967295"/>
          </p:nvPr>
        </p:nvSpPr>
        <p:spPr>
          <a:xfrm>
            <a:off x="142504" y="1438275"/>
            <a:ext cx="5715000" cy="2362200"/>
          </a:xfrm>
        </p:spPr>
        <p:txBody>
          <a:bodyPr/>
          <a:lstStyle/>
          <a:p>
            <a:pPr>
              <a:lnSpc>
                <a:spcPct val="90000"/>
              </a:lnSpc>
            </a:pPr>
            <a:r>
              <a:rPr lang="en-US" sz="2800" dirty="0">
                <a:solidFill>
                  <a:srgbClr val="002060"/>
                </a:solidFill>
                <a:ea typeface="ＭＳ Ｐゴシック" pitchFamily="34" charset="-128"/>
              </a:rPr>
              <a:t>For most chains:</a:t>
            </a:r>
          </a:p>
          <a:p>
            <a:pPr lvl="1">
              <a:lnSpc>
                <a:spcPct val="90000"/>
              </a:lnSpc>
            </a:pPr>
            <a:r>
              <a:rPr lang="en-US" sz="2400" dirty="0">
                <a:solidFill>
                  <a:srgbClr val="002060"/>
                </a:solidFill>
                <a:ea typeface="ＭＳ Ｐゴシック" pitchFamily="34" charset="-128"/>
              </a:rPr>
              <a:t>Influence of the initial distribution gets less and less over time.</a:t>
            </a:r>
          </a:p>
          <a:p>
            <a:pPr lvl="1">
              <a:lnSpc>
                <a:spcPct val="90000"/>
              </a:lnSpc>
            </a:pPr>
            <a:r>
              <a:rPr lang="en-US" sz="2400" dirty="0">
                <a:solidFill>
                  <a:srgbClr val="002060"/>
                </a:solidFill>
                <a:ea typeface="ＭＳ Ｐゴシック" pitchFamily="34" charset="-128"/>
              </a:rPr>
              <a:t>The distribution we end up in is independent of the initial distribution</a:t>
            </a:r>
          </a:p>
          <a:p>
            <a:pPr lvl="3">
              <a:lnSpc>
                <a:spcPct val="90000"/>
              </a:lnSpc>
            </a:pPr>
            <a:endParaRPr lang="en-US" sz="1600" dirty="0">
              <a:solidFill>
                <a:srgbClr val="002060"/>
              </a:solidFill>
              <a:ea typeface="ＭＳ Ｐゴシック" pitchFamily="34" charset="-128"/>
            </a:endParaRPr>
          </a:p>
          <a:p>
            <a:pPr>
              <a:lnSpc>
                <a:spcPct val="90000"/>
              </a:lnSpc>
            </a:pPr>
            <a:endParaRPr lang="en-US" sz="2800" dirty="0">
              <a:solidFill>
                <a:srgbClr val="002060"/>
              </a:solidFill>
              <a:ea typeface="ＭＳ Ｐゴシック" pitchFamily="34" charset="-128"/>
            </a:endParaRPr>
          </a:p>
          <a:p>
            <a:pPr>
              <a:lnSpc>
                <a:spcPct val="90000"/>
              </a:lnSpc>
            </a:pPr>
            <a:endParaRPr lang="en-US" sz="2800" dirty="0">
              <a:solidFill>
                <a:srgbClr val="002060"/>
              </a:solidFill>
              <a:ea typeface="ＭＳ Ｐゴシック" pitchFamily="34" charset="-128"/>
            </a:endParaRPr>
          </a:p>
          <a:p>
            <a:pPr lvl="1">
              <a:lnSpc>
                <a:spcPct val="90000"/>
              </a:lnSpc>
            </a:pPr>
            <a:endParaRPr lang="en-US" sz="2400" dirty="0">
              <a:solidFill>
                <a:srgbClr val="002060"/>
              </a:solidFill>
              <a:ea typeface="ＭＳ Ｐゴシック" pitchFamily="34" charset="-128"/>
            </a:endParaRPr>
          </a:p>
          <a:p>
            <a:pPr lvl="1">
              <a:lnSpc>
                <a:spcPct val="90000"/>
              </a:lnSpc>
            </a:pPr>
            <a:endParaRPr lang="en-US" sz="2400" dirty="0">
              <a:solidFill>
                <a:srgbClr val="002060"/>
              </a:solidFill>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457200" y="67576"/>
            <a:ext cx="11734800" cy="1023600"/>
          </a:xfrm>
        </p:spPr>
        <p:txBody>
          <a:bodyPr/>
          <a:lstStyle/>
          <a:p>
            <a:r>
              <a:rPr lang="en-US" sz="3600" b="1" dirty="0">
                <a:solidFill>
                  <a:srgbClr val="002060"/>
                </a:solidFill>
                <a:ea typeface="ＭＳ Ｐゴシック" pitchFamily="34" charset="-128"/>
              </a:rPr>
              <a:t>Example: Stationary Distributions</a:t>
            </a:r>
          </a:p>
        </p:txBody>
      </p:sp>
      <p:sp>
        <p:nvSpPr>
          <p:cNvPr id="29698" name="Rectangle 3"/>
          <p:cNvSpPr>
            <a:spLocks noGrp="1" noChangeArrowheads="1"/>
          </p:cNvSpPr>
          <p:nvPr>
            <p:ph idx="4294967295"/>
          </p:nvPr>
        </p:nvSpPr>
        <p:spPr>
          <a:xfrm>
            <a:off x="0" y="1371600"/>
            <a:ext cx="8458200" cy="4754563"/>
          </a:xfrm>
        </p:spPr>
        <p:txBody>
          <a:bodyPr/>
          <a:lstStyle/>
          <a:p>
            <a:r>
              <a:rPr lang="en-US" sz="2800" dirty="0">
                <a:solidFill>
                  <a:srgbClr val="002060"/>
                </a:solidFill>
                <a:ea typeface="ＭＳ Ｐゴシック" pitchFamily="34" charset="-128"/>
              </a:rPr>
              <a:t>Question: What’</a:t>
            </a:r>
            <a:r>
              <a:rPr lang="en-US" altLang="ja-JP" sz="2800" dirty="0">
                <a:solidFill>
                  <a:srgbClr val="002060"/>
                </a:solidFill>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9082" y="731837"/>
            <a:ext cx="3541436" cy="2168091"/>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4259262991"/>
              </p:ext>
            </p:extLst>
          </p:nvPr>
        </p:nvGraphicFramePr>
        <p:xfrm>
          <a:off x="9102291" y="3234415"/>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6496" y="5922814"/>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0042" y="5294767"/>
            <a:ext cx="2216150" cy="803465"/>
          </a:xfrm>
          <a:prstGeom prst="rect">
            <a:avLst/>
          </a:prstGeom>
        </p:spPr>
      </p:pic>
      <p:sp>
        <p:nvSpPr>
          <p:cNvPr id="12" name="Right Arrow 11"/>
          <p:cNvSpPr/>
          <p:nvPr/>
        </p:nvSpPr>
        <p:spPr>
          <a:xfrm rot="20721822">
            <a:off x="4932739" y="5687752"/>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solidFill>
                  <a:srgbClr val="002060"/>
                </a:solidFill>
                <a:latin typeface="Calibri"/>
                <a:cs typeface="Calibri"/>
              </a:rPr>
              <a:t>Also:</a:t>
            </a:r>
          </a:p>
        </p:txBody>
      </p:sp>
    </p:spTree>
    <p:extLst>
      <p:ext uri="{BB962C8B-B14F-4D97-AF65-F5344CB8AC3E}">
        <p14:creationId xmlns:p14="http://schemas.microsoft.com/office/powerpoint/2010/main" val="506273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326232" y="67576"/>
            <a:ext cx="11784805" cy="1023600"/>
          </a:xfrm>
        </p:spPr>
        <p:txBody>
          <a:bodyPr/>
          <a:lstStyle/>
          <a:p>
            <a:r>
              <a:rPr lang="en-US" sz="3600" b="1" dirty="0">
                <a:solidFill>
                  <a:srgbClr val="002060"/>
                </a:solidFill>
                <a:ea typeface="ＭＳ Ｐゴシック" pitchFamily="34" charset="-128"/>
              </a:rPr>
              <a:t>Application of Stationary Distribution: Web Link Analysis</a:t>
            </a:r>
          </a:p>
        </p:txBody>
      </p:sp>
      <p:sp>
        <p:nvSpPr>
          <p:cNvPr id="32770" name="Rectangle 3"/>
          <p:cNvSpPr>
            <a:spLocks noGrp="1" noChangeArrowheads="1"/>
          </p:cNvSpPr>
          <p:nvPr>
            <p:ph idx="4294967295"/>
          </p:nvPr>
        </p:nvSpPr>
        <p:spPr>
          <a:xfrm>
            <a:off x="326233" y="1091176"/>
            <a:ext cx="8258173" cy="4992124"/>
          </a:xfrm>
        </p:spPr>
        <p:txBody>
          <a:bodyPr/>
          <a:lstStyle/>
          <a:p>
            <a:pPr>
              <a:lnSpc>
                <a:spcPct val="80000"/>
              </a:lnSpc>
            </a:pPr>
            <a:r>
              <a:rPr lang="en-US" sz="3200" dirty="0">
                <a:solidFill>
                  <a:srgbClr val="002060"/>
                </a:solidFill>
                <a:ea typeface="ＭＳ Ｐゴシック" pitchFamily="34" charset="-128"/>
              </a:rPr>
              <a:t>PageRank over a web graph</a:t>
            </a:r>
          </a:p>
          <a:p>
            <a:pPr lvl="1">
              <a:lnSpc>
                <a:spcPct val="80000"/>
              </a:lnSpc>
            </a:pPr>
            <a:r>
              <a:rPr lang="en-US" sz="2800" dirty="0">
                <a:solidFill>
                  <a:srgbClr val="002060"/>
                </a:solidFill>
                <a:ea typeface="ＭＳ Ｐゴシック" pitchFamily="34" charset="-128"/>
              </a:rPr>
              <a:t>Each web page is a state</a:t>
            </a:r>
          </a:p>
          <a:p>
            <a:pPr lvl="5">
              <a:lnSpc>
                <a:spcPct val="80000"/>
              </a:lnSpc>
            </a:pPr>
            <a:endParaRPr lang="en-US" sz="700" dirty="0">
              <a:solidFill>
                <a:srgbClr val="002060"/>
              </a:solidFill>
              <a:ea typeface="ＭＳ Ｐゴシック" pitchFamily="34" charset="-128"/>
            </a:endParaRPr>
          </a:p>
          <a:p>
            <a:pPr lvl="1">
              <a:lnSpc>
                <a:spcPct val="80000"/>
              </a:lnSpc>
            </a:pPr>
            <a:r>
              <a:rPr lang="en-US" sz="2800" dirty="0">
                <a:solidFill>
                  <a:srgbClr val="002060"/>
                </a:solidFill>
                <a:ea typeface="ＭＳ Ｐゴシック" pitchFamily="34" charset="-128"/>
              </a:rPr>
              <a:t>Initial distribution: uniform over pages</a:t>
            </a:r>
          </a:p>
          <a:p>
            <a:pPr lvl="6">
              <a:lnSpc>
                <a:spcPct val="80000"/>
              </a:lnSpc>
            </a:pPr>
            <a:endParaRPr lang="en-US" sz="700" dirty="0">
              <a:solidFill>
                <a:srgbClr val="002060"/>
              </a:solidFill>
              <a:ea typeface="ＭＳ Ｐゴシック" pitchFamily="34" charset="-128"/>
            </a:endParaRPr>
          </a:p>
          <a:p>
            <a:pPr lvl="1">
              <a:lnSpc>
                <a:spcPct val="80000"/>
              </a:lnSpc>
            </a:pPr>
            <a:r>
              <a:rPr lang="en-US" sz="2800" dirty="0">
                <a:solidFill>
                  <a:srgbClr val="002060"/>
                </a:solidFill>
                <a:ea typeface="ＭＳ Ｐゴシック" pitchFamily="34" charset="-128"/>
              </a:rPr>
              <a:t>Transitions:</a:t>
            </a:r>
          </a:p>
          <a:p>
            <a:pPr lvl="5">
              <a:lnSpc>
                <a:spcPct val="80000"/>
              </a:lnSpc>
            </a:pPr>
            <a:endParaRPr lang="en-US" sz="700" dirty="0">
              <a:solidFill>
                <a:srgbClr val="002060"/>
              </a:solidFill>
              <a:ea typeface="ＭＳ Ｐゴシック" pitchFamily="34" charset="-128"/>
            </a:endParaRPr>
          </a:p>
          <a:p>
            <a:pPr lvl="2">
              <a:lnSpc>
                <a:spcPct val="80000"/>
              </a:lnSpc>
            </a:pPr>
            <a:r>
              <a:rPr lang="en-US" sz="2400" dirty="0">
                <a:solidFill>
                  <a:srgbClr val="002060"/>
                </a:solidFill>
                <a:ea typeface="ＭＳ Ｐゴシック" pitchFamily="34" charset="-128"/>
              </a:rPr>
              <a:t>With prob. c, uniform jump to a</a:t>
            </a:r>
          </a:p>
          <a:p>
            <a:pPr lvl="2">
              <a:lnSpc>
                <a:spcPct val="80000"/>
              </a:lnSpc>
              <a:buFont typeface="Wingdings" pitchFamily="2" charset="2"/>
              <a:buNone/>
            </a:pPr>
            <a:r>
              <a:rPr lang="en-US" sz="2400" dirty="0">
                <a:solidFill>
                  <a:srgbClr val="002060"/>
                </a:solidFill>
                <a:ea typeface="ＭＳ Ｐゴシック" pitchFamily="34" charset="-128"/>
              </a:rPr>
              <a:t>	random page (dotted lines, not all shown)</a:t>
            </a:r>
          </a:p>
          <a:p>
            <a:pPr lvl="2">
              <a:lnSpc>
                <a:spcPct val="80000"/>
              </a:lnSpc>
            </a:pPr>
            <a:r>
              <a:rPr lang="en-US" sz="2400" dirty="0">
                <a:solidFill>
                  <a:srgbClr val="002060"/>
                </a:solidFill>
                <a:ea typeface="ＭＳ Ｐゴシック" pitchFamily="34" charset="-128"/>
              </a:rPr>
              <a:t>With prob. 1-c, follow a random</a:t>
            </a:r>
          </a:p>
          <a:p>
            <a:pPr lvl="2">
              <a:lnSpc>
                <a:spcPct val="80000"/>
              </a:lnSpc>
              <a:buFont typeface="Wingdings" pitchFamily="2" charset="2"/>
              <a:buNone/>
            </a:pPr>
            <a:r>
              <a:rPr lang="en-US" sz="2400" dirty="0">
                <a:solidFill>
                  <a:srgbClr val="002060"/>
                </a:solidFill>
                <a:ea typeface="ＭＳ Ｐゴシック" pitchFamily="34" charset="-128"/>
              </a:rPr>
              <a:t>	</a:t>
            </a:r>
            <a:r>
              <a:rPr lang="en-US" sz="2400" dirty="0" err="1">
                <a:solidFill>
                  <a:srgbClr val="002060"/>
                </a:solidFill>
                <a:ea typeface="ＭＳ Ｐゴシック" pitchFamily="34" charset="-128"/>
              </a:rPr>
              <a:t>outlink</a:t>
            </a:r>
            <a:r>
              <a:rPr lang="en-US" sz="2400" dirty="0">
                <a:solidFill>
                  <a:srgbClr val="002060"/>
                </a:solidFill>
                <a:ea typeface="ＭＳ Ｐゴシック" pitchFamily="34" charset="-128"/>
              </a:rPr>
              <a:t> (solid lines)</a:t>
            </a:r>
          </a:p>
          <a:p>
            <a:pPr lvl="3">
              <a:lnSpc>
                <a:spcPct val="80000"/>
              </a:lnSpc>
            </a:pPr>
            <a:endParaRPr lang="en-US" sz="1600" dirty="0">
              <a:solidFill>
                <a:srgbClr val="002060"/>
              </a:solidFill>
              <a:ea typeface="ＭＳ Ｐゴシック" pitchFamily="34" charset="-128"/>
            </a:endParaRPr>
          </a:p>
        </p:txBody>
      </p:sp>
      <p:sp>
        <p:nvSpPr>
          <p:cNvPr id="32771" name="Oval 4"/>
          <p:cNvSpPr>
            <a:spLocks noChangeArrowheads="1"/>
          </p:cNvSpPr>
          <p:nvPr/>
        </p:nvSpPr>
        <p:spPr bwMode="auto">
          <a:xfrm>
            <a:off x="8568926" y="19877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635726" y="19115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254726" y="31307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10016726" y="25973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492726" y="27497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811814" y="2025877"/>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830989" y="2121127"/>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764189" y="2197327"/>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449989" y="2154465"/>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9178527" y="1516289"/>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878614" y="2025877"/>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630839" y="1744890"/>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9007077" y="2421164"/>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773839" y="1873477"/>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800" y="3511777"/>
            <a:ext cx="4094171" cy="201959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326232" y="67576"/>
            <a:ext cx="11784805" cy="1023600"/>
          </a:xfrm>
        </p:spPr>
        <p:txBody>
          <a:bodyPr/>
          <a:lstStyle/>
          <a:p>
            <a:r>
              <a:rPr lang="en-US" sz="3600" b="1" dirty="0">
                <a:solidFill>
                  <a:srgbClr val="002060"/>
                </a:solidFill>
                <a:ea typeface="ＭＳ Ｐゴシック" pitchFamily="34" charset="-128"/>
              </a:rPr>
              <a:t>Application of Stationary Distribution: Web Link Analysis</a:t>
            </a:r>
          </a:p>
        </p:txBody>
      </p:sp>
      <p:sp>
        <p:nvSpPr>
          <p:cNvPr id="32771" name="Oval 4"/>
          <p:cNvSpPr>
            <a:spLocks noChangeArrowheads="1"/>
          </p:cNvSpPr>
          <p:nvPr/>
        </p:nvSpPr>
        <p:spPr bwMode="auto">
          <a:xfrm>
            <a:off x="8568926" y="19877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635726" y="19115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254726" y="31307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10016726" y="25973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492726" y="2749777"/>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811814" y="2025877"/>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830989" y="2121127"/>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764189" y="2197327"/>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449989" y="2154465"/>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9178527" y="1516289"/>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878614" y="2025877"/>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630839" y="1744890"/>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9007077" y="2421164"/>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773839" y="1873477"/>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723" y="3511777"/>
            <a:ext cx="4080248" cy="2012723"/>
          </a:xfrm>
          <a:prstGeom prst="rect">
            <a:avLst/>
          </a:prstGeom>
        </p:spPr>
      </p:pic>
      <p:sp>
        <p:nvSpPr>
          <p:cNvPr id="19" name="Rectangle 3">
            <a:extLst>
              <a:ext uri="{FF2B5EF4-FFF2-40B4-BE49-F238E27FC236}">
                <a16:creationId xmlns:a16="http://schemas.microsoft.com/office/drawing/2014/main" id="{0C63B2CF-84E0-4433-85A1-503F0A68C7CE}"/>
              </a:ext>
            </a:extLst>
          </p:cNvPr>
          <p:cNvSpPr txBox="1">
            <a:spLocks noChangeArrowheads="1"/>
          </p:cNvSpPr>
          <p:nvPr/>
        </p:nvSpPr>
        <p:spPr>
          <a:xfrm>
            <a:off x="73820" y="1294607"/>
            <a:ext cx="8056955" cy="4525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867"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867" b="0" i="0" u="none" strike="noStrike" cap="none">
                <a:solidFill>
                  <a:schemeClr val="lt2"/>
                </a:solidFill>
                <a:latin typeface="Roboto"/>
                <a:ea typeface="Roboto"/>
                <a:cs typeface="Roboto"/>
                <a:sym typeface="Roboto"/>
              </a:defRPr>
            </a:lvl9pPr>
          </a:lstStyle>
          <a:p>
            <a:pPr lvl="3">
              <a:lnSpc>
                <a:spcPct val="80000"/>
              </a:lnSpc>
            </a:pPr>
            <a:endParaRPr lang="en-US" sz="1400" dirty="0">
              <a:solidFill>
                <a:srgbClr val="002060"/>
              </a:solidFill>
              <a:ea typeface="ＭＳ Ｐゴシック" pitchFamily="34" charset="-128"/>
            </a:endParaRPr>
          </a:p>
          <a:p>
            <a:pPr>
              <a:lnSpc>
                <a:spcPct val="80000"/>
              </a:lnSpc>
            </a:pPr>
            <a:r>
              <a:rPr lang="en-US" sz="2800" dirty="0">
                <a:solidFill>
                  <a:srgbClr val="002060"/>
                </a:solidFill>
                <a:ea typeface="ＭＳ Ｐゴシック" pitchFamily="34" charset="-128"/>
              </a:rPr>
              <a:t>Stationary distribution</a:t>
            </a:r>
          </a:p>
          <a:p>
            <a:pPr lvl="1">
              <a:lnSpc>
                <a:spcPct val="80000"/>
              </a:lnSpc>
            </a:pPr>
            <a:r>
              <a:rPr lang="en-US" sz="2400" dirty="0">
                <a:solidFill>
                  <a:srgbClr val="002060"/>
                </a:solidFill>
                <a:ea typeface="ＭＳ Ｐゴシック" pitchFamily="34" charset="-128"/>
              </a:rPr>
              <a:t>Will spend more time on highly reachable pages</a:t>
            </a:r>
          </a:p>
          <a:p>
            <a:pPr lvl="1">
              <a:lnSpc>
                <a:spcPct val="80000"/>
              </a:lnSpc>
            </a:pPr>
            <a:r>
              <a:rPr lang="en-US" sz="2400" dirty="0">
                <a:solidFill>
                  <a:srgbClr val="002060"/>
                </a:solidFill>
                <a:ea typeface="ＭＳ Ｐゴシック" pitchFamily="34" charset="-128"/>
              </a:rPr>
              <a:t>E.g. many ways to get to the Acrobat Reader download page</a:t>
            </a:r>
          </a:p>
          <a:p>
            <a:pPr lvl="1">
              <a:lnSpc>
                <a:spcPct val="80000"/>
              </a:lnSpc>
            </a:pPr>
            <a:r>
              <a:rPr lang="en-US" sz="2400" dirty="0">
                <a:solidFill>
                  <a:srgbClr val="002060"/>
                </a:solidFill>
                <a:ea typeface="ＭＳ Ｐゴシック" pitchFamily="34" charset="-128"/>
              </a:rPr>
              <a:t>Somewhat robust to link spam</a:t>
            </a:r>
          </a:p>
          <a:p>
            <a:pPr lvl="1">
              <a:lnSpc>
                <a:spcPct val="80000"/>
              </a:lnSpc>
            </a:pPr>
            <a:r>
              <a:rPr lang="en-US" sz="2400" dirty="0">
                <a:solidFill>
                  <a:srgbClr val="002060"/>
                </a:solidFill>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Tree>
    <p:extLst>
      <p:ext uri="{BB962C8B-B14F-4D97-AF65-F5344CB8AC3E}">
        <p14:creationId xmlns:p14="http://schemas.microsoft.com/office/powerpoint/2010/main" val="120786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1412" name="Group 4"/>
          <p:cNvGraphicFramePr>
            <a:graphicFrameLocks noGrp="1"/>
          </p:cNvGraphicFramePr>
          <p:nvPr>
            <p:extLst>
              <p:ext uri="{D42A27DB-BD31-4B8C-83A1-F6EECF244321}">
                <p14:modId xmlns:p14="http://schemas.microsoft.com/office/powerpoint/2010/main" val="2776964358"/>
              </p:ext>
            </p:extLst>
          </p:nvPr>
        </p:nvGraphicFramePr>
        <p:xfrm>
          <a:off x="2247292" y="270888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3362115183"/>
              </p:ext>
            </p:extLst>
          </p:nvPr>
        </p:nvGraphicFramePr>
        <p:xfrm>
          <a:off x="7363804" y="2716824"/>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299784974"/>
              </p:ext>
            </p:extLst>
          </p:nvPr>
        </p:nvGraphicFramePr>
        <p:xfrm>
          <a:off x="5104792" y="154048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368421632"/>
              </p:ext>
            </p:extLst>
          </p:nvPr>
        </p:nvGraphicFramePr>
        <p:xfrm>
          <a:off x="5109554" y="4507524"/>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691792" y="2280262"/>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488967" y="1136160"/>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27054" y="4136049"/>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7067" y="2280262"/>
            <a:ext cx="3421722" cy="345912"/>
          </a:xfrm>
          <a:prstGeom prst="rect">
            <a:avLst/>
          </a:prstGeom>
        </p:spPr>
      </p:pic>
      <p:sp>
        <p:nvSpPr>
          <p:cNvPr id="11" name="Rectangle 2">
            <a:extLst>
              <a:ext uri="{FF2B5EF4-FFF2-40B4-BE49-F238E27FC236}">
                <a16:creationId xmlns:a16="http://schemas.microsoft.com/office/drawing/2014/main" id="{813C2B15-48F9-4E2F-AC31-4E8A14D6E911}"/>
              </a:ext>
            </a:extLst>
          </p:cNvPr>
          <p:cNvSpPr txBox="1">
            <a:spLocks noChangeArrowheads="1"/>
          </p:cNvSpPr>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2060"/>
                </a:solidFill>
                <a:effectLst/>
                <a:uLnTx/>
                <a:uFillTx/>
                <a:latin typeface="Calibri" pitchFamily="34" charset="0"/>
                <a:ea typeface="+mj-ea"/>
                <a:cs typeface="+mj-cs"/>
              </a:rPr>
              <a:t>Example: Independence?</a:t>
            </a:r>
          </a:p>
        </p:txBody>
      </p:sp>
    </p:spTree>
    <p:extLst>
      <p:ext uri="{BB962C8B-B14F-4D97-AF65-F5344CB8AC3E}">
        <p14:creationId xmlns:p14="http://schemas.microsoft.com/office/powerpoint/2010/main" val="1898755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1125985" y="28755"/>
            <a:ext cx="10963275" cy="1023938"/>
          </a:xfrm>
        </p:spPr>
        <p:txBody>
          <a:bodyPr/>
          <a:lstStyle/>
          <a:p>
            <a:pPr eaLnBrk="1" hangingPunct="1"/>
            <a:r>
              <a:rPr lang="en-US"/>
              <a:t>Example: Independence</a:t>
            </a:r>
          </a:p>
        </p:txBody>
      </p:sp>
      <p:sp>
        <p:nvSpPr>
          <p:cNvPr id="27651" name="Rectangle 3"/>
          <p:cNvSpPr>
            <a:spLocks noGrp="1" noChangeArrowheads="1"/>
          </p:cNvSpPr>
          <p:nvPr>
            <p:ph idx="4294967295"/>
          </p:nvPr>
        </p:nvSpPr>
        <p:spPr>
          <a:xfrm>
            <a:off x="361999" y="1028866"/>
            <a:ext cx="10963275" cy="3613150"/>
          </a:xfrm>
        </p:spPr>
        <p:txBody>
          <a:bodyPr/>
          <a:lstStyle/>
          <a:p>
            <a:pPr eaLnBrk="1" hangingPunct="1"/>
            <a:r>
              <a:rPr lang="en-US" sz="2800" dirty="0">
                <a:solidFill>
                  <a:srgbClr val="002060"/>
                </a:solidFill>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3978547987"/>
              </p:ext>
            </p:extLst>
          </p:nvPr>
        </p:nvGraphicFramePr>
        <p:xfrm>
          <a:off x="596936" y="2111136"/>
          <a:ext cx="1428750" cy="76200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642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42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90624" y="1733763"/>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12999153"/>
              </p:ext>
            </p:extLst>
          </p:nvPr>
        </p:nvGraphicFramePr>
        <p:xfrm>
          <a:off x="2368586" y="2107961"/>
          <a:ext cx="1428750" cy="76200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642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42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2168078491"/>
              </p:ext>
            </p:extLst>
          </p:nvPr>
        </p:nvGraphicFramePr>
        <p:xfrm>
          <a:off x="5645186" y="2107961"/>
          <a:ext cx="1428750" cy="76200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642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642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9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934111" y="1733763"/>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663861" y="1733763"/>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483136" y="2389401"/>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702086" y="-190287"/>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578136" y="4400763"/>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197136" y="4324563"/>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06736" y="4019763"/>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39936" y="4807163"/>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501936" y="5010363"/>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94666" y="827420"/>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42678" y="4029011"/>
            <a:ext cx="4115265" cy="1860625"/>
          </a:xfrm>
          <a:prstGeom prst="rect">
            <a:avLst/>
          </a:prstGeom>
        </p:spPr>
      </p:pic>
      <p:sp>
        <p:nvSpPr>
          <p:cNvPr id="19" name="Rectangle 2">
            <a:extLst>
              <a:ext uri="{FF2B5EF4-FFF2-40B4-BE49-F238E27FC236}">
                <a16:creationId xmlns:a16="http://schemas.microsoft.com/office/drawing/2014/main" id="{49AEB4A6-F033-4032-A555-33D66B616BF4}"/>
              </a:ext>
            </a:extLst>
          </p:cNvPr>
          <p:cNvSpPr txBox="1">
            <a:spLocks noChangeArrowheads="1"/>
          </p:cNvSpPr>
          <p:nvPr/>
        </p:nvSpPr>
        <p:spPr bwMode="auto">
          <a:xfrm>
            <a:off x="-4352" y="-34698"/>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0" cap="none" spc="0" normalizeH="0" baseline="0" noProof="0" dirty="0">
                <a:ln>
                  <a:noFill/>
                </a:ln>
                <a:solidFill>
                  <a:srgbClr val="002060"/>
                </a:solidFill>
                <a:effectLst/>
                <a:uLnTx/>
                <a:uFillTx/>
                <a:latin typeface="Calibri" pitchFamily="34" charset="0"/>
                <a:ea typeface="+mj-ea"/>
                <a:cs typeface="+mj-cs"/>
              </a:rPr>
              <a:t>Example: Independence</a:t>
            </a:r>
          </a:p>
        </p:txBody>
      </p:sp>
    </p:spTree>
    <p:extLst>
      <p:ext uri="{BB962C8B-B14F-4D97-AF65-F5344CB8AC3E}">
        <p14:creationId xmlns:p14="http://schemas.microsoft.com/office/powerpoint/2010/main" val="3625325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030" y="1894576"/>
            <a:ext cx="3539243" cy="2116476"/>
          </a:xfrm>
          <a:prstGeom prst="rect">
            <a:avLst/>
          </a:prstGeom>
        </p:spPr>
      </p:pic>
      <p:sp>
        <p:nvSpPr>
          <p:cNvPr id="10242" name="Rectangle 2"/>
          <p:cNvSpPr>
            <a:spLocks noGrp="1" noChangeArrowheads="1"/>
          </p:cNvSpPr>
          <p:nvPr>
            <p:ph type="title" idx="4294967295"/>
          </p:nvPr>
        </p:nvSpPr>
        <p:spPr>
          <a:xfrm>
            <a:off x="1228725" y="984250"/>
            <a:ext cx="10963275" cy="1023938"/>
          </a:xfrm>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4294967295"/>
          </p:nvPr>
        </p:nvSpPr>
        <p:spPr>
          <a:xfrm>
            <a:off x="625181" y="1154906"/>
            <a:ext cx="8465906" cy="4729163"/>
          </a:xfrm>
        </p:spPr>
        <p:txBody>
          <a:bodyPr/>
          <a:lstStyle/>
          <a:p>
            <a:pPr eaLnBrk="1" hangingPunct="1">
              <a:lnSpc>
                <a:spcPct val="80000"/>
              </a:lnSpc>
            </a:pPr>
            <a:r>
              <a:rPr lang="en-US" sz="2400" dirty="0">
                <a:solidFill>
                  <a:srgbClr val="002060"/>
                </a:solidFill>
                <a:latin typeface="Calibri"/>
                <a:cs typeface="Calibri"/>
              </a:rPr>
              <a:t>P(Toothache, Cavity, Catch)</a:t>
            </a:r>
          </a:p>
          <a:p>
            <a:pPr eaLnBrk="1" hangingPunct="1">
              <a:lnSpc>
                <a:spcPct val="80000"/>
              </a:lnSpc>
            </a:pPr>
            <a:endParaRPr lang="en-US" sz="2400" dirty="0">
              <a:solidFill>
                <a:srgbClr val="002060"/>
              </a:solidFill>
              <a:latin typeface="Calibri"/>
              <a:cs typeface="Calibri"/>
            </a:endParaRPr>
          </a:p>
          <a:p>
            <a:pPr eaLnBrk="1" hangingPunct="1">
              <a:lnSpc>
                <a:spcPct val="80000"/>
              </a:lnSpc>
            </a:pPr>
            <a:r>
              <a:rPr lang="en-US" sz="2400" dirty="0">
                <a:solidFill>
                  <a:srgbClr val="002060"/>
                </a:solidFill>
                <a:latin typeface="Calibri"/>
                <a:cs typeface="Calibri"/>
              </a:rPr>
              <a:t>If I have a cavity, the probability that the probe catches in it doesn't depend on whether I have a toothache:</a:t>
            </a:r>
          </a:p>
          <a:p>
            <a:pPr lvl="1" eaLnBrk="1" hangingPunct="1">
              <a:lnSpc>
                <a:spcPct val="80000"/>
              </a:lnSpc>
            </a:pPr>
            <a:r>
              <a:rPr lang="en-US" sz="2000" dirty="0">
                <a:solidFill>
                  <a:srgbClr val="002060"/>
                </a:solidFill>
                <a:latin typeface="Calibri"/>
                <a:cs typeface="Calibri"/>
              </a:rPr>
              <a:t>P(+catch | +toothache, +cavity) = P(+catch | +cavity)</a:t>
            </a:r>
          </a:p>
          <a:p>
            <a:pPr eaLnBrk="1" hangingPunct="1">
              <a:lnSpc>
                <a:spcPct val="80000"/>
              </a:lnSpc>
            </a:pPr>
            <a:endParaRPr lang="en-US" sz="2400" dirty="0">
              <a:solidFill>
                <a:srgbClr val="002060"/>
              </a:solidFill>
              <a:latin typeface="Calibri"/>
              <a:cs typeface="Calibri"/>
            </a:endParaRPr>
          </a:p>
          <a:p>
            <a:pPr eaLnBrk="1" hangingPunct="1">
              <a:lnSpc>
                <a:spcPct val="80000"/>
              </a:lnSpc>
            </a:pPr>
            <a:r>
              <a:rPr lang="en-US" sz="2400" dirty="0">
                <a:solidFill>
                  <a:srgbClr val="002060"/>
                </a:solidFill>
                <a:latin typeface="Calibri"/>
                <a:cs typeface="Calibri"/>
              </a:rPr>
              <a:t>The same independence holds if I don</a:t>
            </a:r>
            <a:r>
              <a:rPr lang="ja-JP" altLang="en-US" sz="2400" dirty="0">
                <a:solidFill>
                  <a:srgbClr val="002060"/>
                </a:solidFill>
                <a:latin typeface="Calibri"/>
                <a:cs typeface="Calibri"/>
              </a:rPr>
              <a:t>’</a:t>
            </a:r>
            <a:r>
              <a:rPr lang="en-US" sz="2400" dirty="0">
                <a:solidFill>
                  <a:srgbClr val="002060"/>
                </a:solidFill>
                <a:latin typeface="Calibri"/>
                <a:cs typeface="Calibri"/>
              </a:rPr>
              <a:t>t have a cavity:</a:t>
            </a:r>
          </a:p>
          <a:p>
            <a:pPr lvl="1" eaLnBrk="1" hangingPunct="1">
              <a:lnSpc>
                <a:spcPct val="80000"/>
              </a:lnSpc>
            </a:pPr>
            <a:r>
              <a:rPr lang="en-US" sz="2000" dirty="0">
                <a:solidFill>
                  <a:srgbClr val="002060"/>
                </a:solidFill>
                <a:latin typeface="Calibri"/>
                <a:cs typeface="Calibri"/>
              </a:rPr>
              <a:t>P(+catch | +toothache, </a:t>
            </a:r>
            <a:r>
              <a:rPr lang="en-US" sz="2000" dirty="0">
                <a:solidFill>
                  <a:srgbClr val="002060"/>
                </a:solidFill>
                <a:latin typeface="Calibri"/>
                <a:cs typeface="Calibri"/>
                <a:sym typeface="Symbol" charset="0"/>
              </a:rPr>
              <a:t>-</a:t>
            </a:r>
            <a:r>
              <a:rPr lang="en-US" sz="2000" dirty="0">
                <a:solidFill>
                  <a:srgbClr val="002060"/>
                </a:solidFill>
                <a:latin typeface="Calibri"/>
                <a:cs typeface="Calibri"/>
              </a:rPr>
              <a:t>cavity) = P(+catch| </a:t>
            </a:r>
            <a:r>
              <a:rPr lang="en-US" sz="2000" dirty="0">
                <a:solidFill>
                  <a:srgbClr val="002060"/>
                </a:solidFill>
                <a:latin typeface="Calibri"/>
                <a:cs typeface="Calibri"/>
                <a:sym typeface="Symbol" charset="0"/>
              </a:rPr>
              <a:t>-</a:t>
            </a:r>
            <a:r>
              <a:rPr lang="en-US" sz="2000" dirty="0">
                <a:solidFill>
                  <a:srgbClr val="002060"/>
                </a:solidFill>
                <a:latin typeface="Calibri"/>
                <a:cs typeface="Calibri"/>
              </a:rPr>
              <a:t>cavity)</a:t>
            </a:r>
          </a:p>
          <a:p>
            <a:pPr eaLnBrk="1" hangingPunct="1">
              <a:lnSpc>
                <a:spcPct val="80000"/>
              </a:lnSpc>
            </a:pPr>
            <a:endParaRPr lang="en-US" sz="2400" dirty="0">
              <a:solidFill>
                <a:srgbClr val="002060"/>
              </a:solidFill>
              <a:latin typeface="Calibri"/>
              <a:cs typeface="Calibri"/>
            </a:endParaRPr>
          </a:p>
          <a:p>
            <a:pPr eaLnBrk="1" hangingPunct="1">
              <a:lnSpc>
                <a:spcPct val="80000"/>
              </a:lnSpc>
            </a:pPr>
            <a:r>
              <a:rPr lang="en-US" sz="2400" dirty="0">
                <a:solidFill>
                  <a:srgbClr val="002060"/>
                </a:solidFill>
                <a:latin typeface="Calibri"/>
                <a:cs typeface="Calibri"/>
              </a:rPr>
              <a:t>Catch is </a:t>
            </a:r>
            <a:r>
              <a:rPr lang="en-US" sz="2400" i="1" dirty="0">
                <a:solidFill>
                  <a:srgbClr val="002060"/>
                </a:solidFill>
                <a:latin typeface="Calibri"/>
                <a:cs typeface="Calibri"/>
              </a:rPr>
              <a:t>conditionally independent</a:t>
            </a:r>
            <a:r>
              <a:rPr lang="en-US" sz="2400" dirty="0">
                <a:solidFill>
                  <a:srgbClr val="002060"/>
                </a:solidFill>
                <a:latin typeface="Calibri"/>
                <a:cs typeface="Calibri"/>
              </a:rPr>
              <a:t> of Toothache given Cavity:</a:t>
            </a:r>
          </a:p>
          <a:p>
            <a:pPr lvl="1" eaLnBrk="1" hangingPunct="1">
              <a:lnSpc>
                <a:spcPct val="80000"/>
              </a:lnSpc>
            </a:pPr>
            <a:r>
              <a:rPr lang="en-US" sz="2000" dirty="0">
                <a:solidFill>
                  <a:srgbClr val="002060"/>
                </a:solidFill>
                <a:latin typeface="Calibri"/>
                <a:cs typeface="Calibri"/>
              </a:rPr>
              <a:t>P(Catch | Toothache, Cavity) = P(Catch | Cavity)</a:t>
            </a:r>
          </a:p>
          <a:p>
            <a:pPr eaLnBrk="1" hangingPunct="1">
              <a:lnSpc>
                <a:spcPct val="80000"/>
              </a:lnSpc>
            </a:pPr>
            <a:endParaRPr lang="en-US" sz="2400" dirty="0">
              <a:solidFill>
                <a:srgbClr val="002060"/>
              </a:solidFill>
              <a:latin typeface="Calibri"/>
              <a:cs typeface="Calibri"/>
            </a:endParaRPr>
          </a:p>
        </p:txBody>
      </p:sp>
      <p:sp>
        <p:nvSpPr>
          <p:cNvPr id="5" name="Rectangle 3"/>
          <p:cNvSpPr txBox="1">
            <a:spLocks noChangeArrowheads="1"/>
          </p:cNvSpPr>
          <p:nvPr/>
        </p:nvSpPr>
        <p:spPr bwMode="auto">
          <a:xfrm>
            <a:off x="625181" y="5030786"/>
            <a:ext cx="9791272"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Equivalent statements:</a:t>
            </a:r>
          </a:p>
          <a:p>
            <a:pPr lvl="1">
              <a:lnSpc>
                <a:spcPct val="80000"/>
              </a:lnSpc>
            </a:pPr>
            <a:r>
              <a:rPr lang="en-US" sz="2000" dirty="0">
                <a:latin typeface="Calibri"/>
                <a:cs typeface="Calibri"/>
              </a:rPr>
              <a:t>P(Toothache | Catch , Cavity) = P(Toothache | Cavity)</a:t>
            </a:r>
          </a:p>
          <a:p>
            <a:pPr lvl="1">
              <a:lnSpc>
                <a:spcPct val="80000"/>
              </a:lnSpc>
            </a:pPr>
            <a:r>
              <a:rPr lang="en-US" sz="2000" dirty="0">
                <a:latin typeface="Calibri"/>
                <a:cs typeface="Calibri"/>
              </a:rPr>
              <a:t>P(Toothache, Catch | Cavity) = P(Toothache | Cavity) P(Catch | Cavity)</a:t>
            </a:r>
          </a:p>
          <a:p>
            <a:pPr lvl="1">
              <a:lnSpc>
                <a:spcPct val="80000"/>
              </a:lnSpc>
            </a:pPr>
            <a:r>
              <a:rPr lang="en-US" sz="2000" dirty="0">
                <a:latin typeface="Calibri"/>
                <a:cs typeface="Calibri"/>
              </a:rPr>
              <a:t>One can be derived from the other easily</a:t>
            </a:r>
          </a:p>
        </p:txBody>
      </p:sp>
      <p:sp>
        <p:nvSpPr>
          <p:cNvPr id="6" name="Rectangle 2">
            <a:extLst>
              <a:ext uri="{FF2B5EF4-FFF2-40B4-BE49-F238E27FC236}">
                <a16:creationId xmlns:a16="http://schemas.microsoft.com/office/drawing/2014/main" id="{ADB8CE41-DDF4-4FCC-A214-C2A18CAE58A5}"/>
              </a:ext>
            </a:extLst>
          </p:cNvPr>
          <p:cNvSpPr txBox="1">
            <a:spLocks noChangeArrowheads="1"/>
          </p:cNvSpPr>
          <p:nvPr/>
        </p:nvSpPr>
        <p:spPr>
          <a:xfrm>
            <a:off x="450574" y="248212"/>
            <a:ext cx="11741426" cy="8429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dirty="0">
                <a:solidFill>
                  <a:srgbClr val="002060"/>
                </a:solidFill>
                <a:latin typeface="Calibri"/>
                <a:cs typeface="Calibri"/>
              </a:rPr>
              <a:t>Conditional Independence</a:t>
            </a:r>
          </a:p>
        </p:txBody>
      </p:sp>
    </p:spTree>
    <p:extLst>
      <p:ext uri="{BB962C8B-B14F-4D97-AF65-F5344CB8AC3E}">
        <p14:creationId xmlns:p14="http://schemas.microsoft.com/office/powerpoint/2010/main" val="3626639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0574" y="67576"/>
            <a:ext cx="11741426" cy="1023600"/>
          </a:xfrm>
        </p:spPr>
        <p:txBody>
          <a:bodyPr/>
          <a:lstStyle/>
          <a:p>
            <a:pPr eaLnBrk="1" hangingPunct="1"/>
            <a:r>
              <a:rPr lang="en-US" b="1" dirty="0">
                <a:solidFill>
                  <a:srgbClr val="002060"/>
                </a:solidFill>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588388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93160" y="67576"/>
            <a:ext cx="11698840" cy="1023600"/>
          </a:xfrm>
        </p:spPr>
        <p:txBody>
          <a:bodyPr/>
          <a:lstStyle/>
          <a:p>
            <a:pPr eaLnBrk="1" hangingPunct="1"/>
            <a:r>
              <a:rPr lang="en-US" b="1" dirty="0">
                <a:solidFill>
                  <a:srgbClr val="002060"/>
                </a:solidFill>
                <a:latin typeface="Calibri"/>
                <a:cs typeface="Calibri"/>
              </a:rPr>
              <a:t>Conditional Independence</a:t>
            </a:r>
          </a:p>
        </p:txBody>
      </p:sp>
      <p:sp>
        <p:nvSpPr>
          <p:cNvPr id="1015811" name="Rectangle 3"/>
          <p:cNvSpPr>
            <a:spLocks noGrp="1" noChangeArrowheads="1"/>
          </p:cNvSpPr>
          <p:nvPr>
            <p:ph idx="4294967295"/>
          </p:nvPr>
        </p:nvSpPr>
        <p:spPr>
          <a:xfrm>
            <a:off x="359595" y="1091176"/>
            <a:ext cx="8229600" cy="4953000"/>
          </a:xfrm>
        </p:spPr>
        <p:txBody>
          <a:bodyPr/>
          <a:lstStyle/>
          <a:p>
            <a:pPr eaLnBrk="1" hangingPunct="1">
              <a:lnSpc>
                <a:spcPct val="80000"/>
              </a:lnSpc>
            </a:pPr>
            <a:r>
              <a:rPr lang="en-US" sz="2400" dirty="0">
                <a:solidFill>
                  <a:srgbClr val="002060"/>
                </a:solidFill>
                <a:latin typeface="Calibri"/>
                <a:cs typeface="Calibri"/>
              </a:rPr>
              <a:t>Unconditional (absolute) independence very rare (why?)</a:t>
            </a:r>
          </a:p>
          <a:p>
            <a:pPr eaLnBrk="1" hangingPunct="1">
              <a:lnSpc>
                <a:spcPct val="80000"/>
              </a:lnSpc>
            </a:pPr>
            <a:endParaRPr lang="en-US" sz="2400" dirty="0">
              <a:solidFill>
                <a:srgbClr val="002060"/>
              </a:solidFill>
              <a:latin typeface="Calibri"/>
              <a:cs typeface="Calibri"/>
            </a:endParaRPr>
          </a:p>
          <a:p>
            <a:pPr eaLnBrk="1" hangingPunct="1">
              <a:lnSpc>
                <a:spcPct val="80000"/>
              </a:lnSpc>
            </a:pPr>
            <a:r>
              <a:rPr lang="en-US" sz="2400" i="1" dirty="0">
                <a:solidFill>
                  <a:srgbClr val="002060"/>
                </a:solidFill>
                <a:latin typeface="Calibri"/>
                <a:cs typeface="Calibri"/>
              </a:rPr>
              <a:t>Conditional independence</a:t>
            </a:r>
            <a:r>
              <a:rPr lang="en-US" sz="2400" dirty="0">
                <a:solidFill>
                  <a:srgbClr val="002060"/>
                </a:solidFill>
                <a:latin typeface="Calibri"/>
                <a:cs typeface="Calibri"/>
              </a:rPr>
              <a:t> is our most basic and robust form of knowledge about uncertain environments.</a:t>
            </a:r>
          </a:p>
          <a:p>
            <a:pPr eaLnBrk="1" hangingPunct="1">
              <a:lnSpc>
                <a:spcPct val="80000"/>
              </a:lnSpc>
            </a:pPr>
            <a:endParaRPr lang="en-US" sz="2400" dirty="0">
              <a:solidFill>
                <a:srgbClr val="002060"/>
              </a:solidFill>
              <a:latin typeface="Calibri"/>
              <a:cs typeface="Calibri"/>
            </a:endParaRPr>
          </a:p>
          <a:p>
            <a:pPr eaLnBrk="1" hangingPunct="1">
              <a:lnSpc>
                <a:spcPct val="80000"/>
              </a:lnSpc>
            </a:pPr>
            <a:r>
              <a:rPr lang="en-US" sz="2400" dirty="0">
                <a:solidFill>
                  <a:srgbClr val="002060"/>
                </a:solidFill>
                <a:latin typeface="Calibri"/>
                <a:cs typeface="Calibri"/>
              </a:rPr>
              <a:t>X is conditionally independent of Y given Z</a:t>
            </a:r>
          </a:p>
          <a:p>
            <a:pPr eaLnBrk="1" hangingPunct="1">
              <a:lnSpc>
                <a:spcPct val="80000"/>
              </a:lnSpc>
            </a:pPr>
            <a:endParaRPr lang="en-US" sz="2400" dirty="0">
              <a:solidFill>
                <a:srgbClr val="002060"/>
              </a:solidFill>
              <a:latin typeface="Calibri"/>
              <a:cs typeface="Calibri"/>
            </a:endParaRPr>
          </a:p>
          <a:p>
            <a:pPr marL="0" indent="0" eaLnBrk="1" hangingPunct="1">
              <a:lnSpc>
                <a:spcPct val="80000"/>
              </a:lnSpc>
              <a:buNone/>
            </a:pPr>
            <a:r>
              <a:rPr lang="en-US" sz="2400" dirty="0">
                <a:solidFill>
                  <a:srgbClr val="002060"/>
                </a:solidFill>
                <a:latin typeface="Calibri"/>
                <a:cs typeface="Calibri"/>
              </a:rPr>
              <a:t>      if and only if:</a:t>
            </a:r>
          </a:p>
          <a:p>
            <a:pPr marL="0" indent="0" eaLnBrk="1" hangingPunct="1">
              <a:lnSpc>
                <a:spcPct val="80000"/>
              </a:lnSpc>
              <a:buNone/>
            </a:pPr>
            <a:endParaRPr lang="en-US" sz="2400" dirty="0">
              <a:solidFill>
                <a:srgbClr val="002060"/>
              </a:solidFill>
              <a:latin typeface="Calibri"/>
              <a:cs typeface="Calibri"/>
            </a:endParaRPr>
          </a:p>
          <a:p>
            <a:pPr marL="0" indent="0" eaLnBrk="1" hangingPunct="1">
              <a:lnSpc>
                <a:spcPct val="80000"/>
              </a:lnSpc>
              <a:buNone/>
            </a:pPr>
            <a:endParaRPr lang="en-US" sz="2400" dirty="0">
              <a:solidFill>
                <a:srgbClr val="002060"/>
              </a:solidFill>
              <a:latin typeface="Calibri"/>
              <a:cs typeface="Calibri"/>
            </a:endParaRPr>
          </a:p>
          <a:p>
            <a:pPr marL="0" indent="0" eaLnBrk="1" hangingPunct="1">
              <a:lnSpc>
                <a:spcPct val="80000"/>
              </a:lnSpc>
              <a:buNone/>
            </a:pPr>
            <a:r>
              <a:rPr lang="en-US" sz="2400" dirty="0">
                <a:solidFill>
                  <a:srgbClr val="002060"/>
                </a:solidFill>
                <a:latin typeface="Calibri"/>
                <a:cs typeface="Calibri"/>
              </a:rPr>
              <a:t>      or, equivalently, if and only if</a:t>
            </a:r>
          </a:p>
          <a:p>
            <a:pPr eaLnBrk="1" hangingPunct="1">
              <a:lnSpc>
                <a:spcPct val="80000"/>
              </a:lnSpc>
            </a:pPr>
            <a:endParaRPr lang="en-US" sz="2400" dirty="0">
              <a:solidFill>
                <a:srgbClr val="002060"/>
              </a:solidFill>
              <a:latin typeface="Calibri"/>
              <a:cs typeface="Calibri"/>
            </a:endParaRPr>
          </a:p>
          <a:p>
            <a:pPr eaLnBrk="1" hangingPunct="1">
              <a:lnSpc>
                <a:spcPct val="80000"/>
              </a:lnSpc>
            </a:pPr>
            <a:endParaRPr lang="en-US" sz="2400" dirty="0">
              <a:solidFill>
                <a:srgbClr val="002060"/>
              </a:solidFill>
              <a:latin typeface="Calibri"/>
              <a:cs typeface="Calibri"/>
            </a:endParaRPr>
          </a:p>
          <a:p>
            <a:pPr eaLnBrk="1" hangingPunct="1">
              <a:lnSpc>
                <a:spcPct val="80000"/>
              </a:lnSpc>
            </a:pPr>
            <a:endParaRPr lang="en-US" sz="2400" dirty="0">
              <a:solidFill>
                <a:srgbClr val="002060"/>
              </a:solidFill>
              <a:latin typeface="Calibri"/>
              <a:cs typeface="Calibri"/>
            </a:endParaRPr>
          </a:p>
          <a:p>
            <a:pPr lvl="1" eaLnBrk="1" hangingPunct="1">
              <a:lnSpc>
                <a:spcPct val="80000"/>
              </a:lnSpc>
            </a:pPr>
            <a:endParaRPr lang="en-US" sz="2000" dirty="0">
              <a:solidFill>
                <a:srgbClr val="002060"/>
              </a:solidFill>
              <a:latin typeface="Calibri"/>
              <a:cs typeface="Calibri"/>
            </a:endParaRPr>
          </a:p>
          <a:p>
            <a:pPr lvl="1" eaLnBrk="1" hangingPunct="1">
              <a:lnSpc>
                <a:spcPct val="80000"/>
              </a:lnSpc>
            </a:pPr>
            <a:endParaRPr lang="en-US" sz="2000" dirty="0">
              <a:solidFill>
                <a:srgbClr val="002060"/>
              </a:solidFill>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2875623" y="3225225"/>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7016617" y="258768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4870613" y="4071464"/>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495937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0286" y="67576"/>
            <a:ext cx="11431713" cy="1023600"/>
          </a:xfrm>
        </p:spPr>
        <p:txBody>
          <a:bodyPr/>
          <a:lstStyle/>
          <a:p>
            <a:pPr eaLnBrk="1" hangingPunct="1"/>
            <a:r>
              <a:rPr lang="en-US" b="1" dirty="0">
                <a:solidFill>
                  <a:srgbClr val="002060"/>
                </a:solidFill>
                <a:latin typeface="Calibri"/>
                <a:cs typeface="Calibri"/>
              </a:rPr>
              <a:t>Conditional Independence</a:t>
            </a:r>
          </a:p>
        </p:txBody>
      </p:sp>
      <p:sp>
        <p:nvSpPr>
          <p:cNvPr id="1015811" name="Rectangle 3"/>
          <p:cNvSpPr>
            <a:spLocks noGrp="1" noChangeArrowheads="1"/>
          </p:cNvSpPr>
          <p:nvPr>
            <p:ph idx="4294967295"/>
          </p:nvPr>
        </p:nvSpPr>
        <p:spPr>
          <a:xfrm>
            <a:off x="760287" y="1270142"/>
            <a:ext cx="8229600" cy="5105400"/>
          </a:xfrm>
        </p:spPr>
        <p:txBody>
          <a:bodyPr/>
          <a:lstStyle/>
          <a:p>
            <a:pPr eaLnBrk="1" hangingPunct="1">
              <a:lnSpc>
                <a:spcPct val="80000"/>
              </a:lnSpc>
            </a:pPr>
            <a:r>
              <a:rPr lang="en-US" sz="2800" dirty="0">
                <a:solidFill>
                  <a:srgbClr val="002060"/>
                </a:solidFill>
                <a:latin typeface="Calibri"/>
                <a:cs typeface="Calibri"/>
              </a:rPr>
              <a:t>What about this domain:</a:t>
            </a:r>
          </a:p>
          <a:p>
            <a:pPr lvl="5">
              <a:lnSpc>
                <a:spcPct val="80000"/>
              </a:lnSpc>
            </a:pPr>
            <a:endParaRPr lang="en-US" sz="1400" dirty="0">
              <a:solidFill>
                <a:srgbClr val="002060"/>
              </a:solidFill>
              <a:latin typeface="Calibri"/>
              <a:cs typeface="Calibri"/>
            </a:endParaRPr>
          </a:p>
          <a:p>
            <a:pPr lvl="1" eaLnBrk="1" hangingPunct="1">
              <a:lnSpc>
                <a:spcPct val="80000"/>
              </a:lnSpc>
            </a:pPr>
            <a:r>
              <a:rPr lang="en-US" sz="2400" dirty="0">
                <a:solidFill>
                  <a:srgbClr val="002060"/>
                </a:solidFill>
                <a:latin typeface="Calibri"/>
                <a:cs typeface="Calibri"/>
              </a:rPr>
              <a:t>Traffic</a:t>
            </a:r>
          </a:p>
          <a:p>
            <a:pPr lvl="1" eaLnBrk="1" hangingPunct="1">
              <a:lnSpc>
                <a:spcPct val="80000"/>
              </a:lnSpc>
            </a:pPr>
            <a:r>
              <a:rPr lang="en-US" sz="2400" dirty="0">
                <a:solidFill>
                  <a:srgbClr val="002060"/>
                </a:solidFill>
                <a:latin typeface="Calibri"/>
                <a:cs typeface="Calibri"/>
              </a:rPr>
              <a:t>Umbrella</a:t>
            </a:r>
          </a:p>
          <a:p>
            <a:pPr lvl="1" eaLnBrk="1" hangingPunct="1">
              <a:lnSpc>
                <a:spcPct val="80000"/>
              </a:lnSpc>
            </a:pPr>
            <a:r>
              <a:rPr lang="en-US" sz="2400" dirty="0">
                <a:solidFill>
                  <a:srgbClr val="002060"/>
                </a:solidFill>
                <a:latin typeface="Calibri"/>
                <a:cs typeface="Calibri"/>
              </a:rPr>
              <a:t>Raining</a:t>
            </a:r>
          </a:p>
          <a:p>
            <a:pPr lvl="1" eaLnBrk="1" hangingPunct="1">
              <a:lnSpc>
                <a:spcPct val="80000"/>
              </a:lnSpc>
            </a:pPr>
            <a:endParaRPr lang="en-US" sz="2400" dirty="0">
              <a:solidFill>
                <a:srgbClr val="002060"/>
              </a:solidFill>
              <a:latin typeface="Calibri"/>
              <a:cs typeface="Calibri"/>
            </a:endParaRPr>
          </a:p>
          <a:p>
            <a:pPr lvl="1" eaLnBrk="1" hangingPunct="1">
              <a:lnSpc>
                <a:spcPct val="80000"/>
              </a:lnSpc>
            </a:pPr>
            <a:endParaRPr lang="en-US" sz="2400" dirty="0">
              <a:solidFill>
                <a:srgbClr val="002060"/>
              </a:solidFill>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313" y="2713759"/>
            <a:ext cx="5714999" cy="2963141"/>
          </a:xfrm>
          <a:prstGeom prst="rect">
            <a:avLst/>
          </a:prstGeom>
        </p:spPr>
      </p:pic>
    </p:spTree>
    <p:extLst>
      <p:ext uri="{BB962C8B-B14F-4D97-AF65-F5344CB8AC3E}">
        <p14:creationId xmlns:p14="http://schemas.microsoft.com/office/powerpoint/2010/main" val="132534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39738" y="67576"/>
            <a:ext cx="11452261" cy="1023600"/>
          </a:xfrm>
        </p:spPr>
        <p:txBody>
          <a:bodyPr/>
          <a:lstStyle/>
          <a:p>
            <a:pPr eaLnBrk="1" hangingPunct="1"/>
            <a:r>
              <a:rPr lang="en-US" b="1" dirty="0">
                <a:solidFill>
                  <a:srgbClr val="002060"/>
                </a:solidFill>
                <a:latin typeface="Calibri"/>
                <a:cs typeface="Calibri"/>
              </a:rPr>
              <a:t>Conditional Independence</a:t>
            </a:r>
          </a:p>
        </p:txBody>
      </p:sp>
      <p:sp>
        <p:nvSpPr>
          <p:cNvPr id="1015811" name="Rectangle 3"/>
          <p:cNvSpPr>
            <a:spLocks noGrp="1" noChangeArrowheads="1"/>
          </p:cNvSpPr>
          <p:nvPr>
            <p:ph idx="4294967295"/>
          </p:nvPr>
        </p:nvSpPr>
        <p:spPr>
          <a:xfrm>
            <a:off x="857250" y="1254015"/>
            <a:ext cx="8229600" cy="5105400"/>
          </a:xfrm>
        </p:spPr>
        <p:txBody>
          <a:bodyPr/>
          <a:lstStyle/>
          <a:p>
            <a:pPr eaLnBrk="1" hangingPunct="1">
              <a:lnSpc>
                <a:spcPct val="80000"/>
              </a:lnSpc>
            </a:pPr>
            <a:r>
              <a:rPr lang="en-US" sz="2800" dirty="0">
                <a:solidFill>
                  <a:srgbClr val="002060"/>
                </a:solidFill>
                <a:latin typeface="Calibri"/>
                <a:cs typeface="Calibri"/>
              </a:rPr>
              <a:t>What about this domain:</a:t>
            </a:r>
          </a:p>
          <a:p>
            <a:pPr lvl="5">
              <a:lnSpc>
                <a:spcPct val="80000"/>
              </a:lnSpc>
            </a:pPr>
            <a:endParaRPr lang="en-US" sz="1400" dirty="0">
              <a:solidFill>
                <a:srgbClr val="002060"/>
              </a:solidFill>
              <a:latin typeface="Calibri"/>
              <a:cs typeface="Calibri"/>
            </a:endParaRPr>
          </a:p>
          <a:p>
            <a:pPr lvl="1" eaLnBrk="1" hangingPunct="1">
              <a:lnSpc>
                <a:spcPct val="80000"/>
              </a:lnSpc>
            </a:pPr>
            <a:r>
              <a:rPr lang="en-US" sz="2400" dirty="0">
                <a:solidFill>
                  <a:srgbClr val="002060"/>
                </a:solidFill>
                <a:latin typeface="Calibri"/>
                <a:cs typeface="Calibri"/>
              </a:rPr>
              <a:t>Fire</a:t>
            </a:r>
          </a:p>
          <a:p>
            <a:pPr lvl="1" eaLnBrk="1" hangingPunct="1">
              <a:lnSpc>
                <a:spcPct val="80000"/>
              </a:lnSpc>
            </a:pPr>
            <a:r>
              <a:rPr lang="en-US" sz="2400" dirty="0">
                <a:solidFill>
                  <a:srgbClr val="002060"/>
                </a:solidFill>
                <a:latin typeface="Calibri"/>
                <a:cs typeface="Calibri"/>
              </a:rPr>
              <a:t>Smoke</a:t>
            </a:r>
          </a:p>
          <a:p>
            <a:pPr lvl="1" eaLnBrk="1" hangingPunct="1">
              <a:lnSpc>
                <a:spcPct val="80000"/>
              </a:lnSpc>
            </a:pPr>
            <a:r>
              <a:rPr lang="en-US" sz="2400" dirty="0">
                <a:solidFill>
                  <a:srgbClr val="002060"/>
                </a:solidFill>
                <a:latin typeface="Calibri"/>
                <a:cs typeface="Calibri"/>
              </a:rPr>
              <a:t>Alarm</a:t>
            </a:r>
          </a:p>
          <a:p>
            <a:pPr lvl="1" eaLnBrk="1" hangingPunct="1">
              <a:lnSpc>
                <a:spcPct val="80000"/>
              </a:lnSpc>
            </a:pPr>
            <a:endParaRPr lang="en-US" sz="2400" dirty="0">
              <a:solidFill>
                <a:srgbClr val="002060"/>
              </a:solidFill>
              <a:latin typeface="Calibri"/>
              <a:cs typeface="Calibri"/>
            </a:endParaRPr>
          </a:p>
          <a:p>
            <a:pPr lvl="1" eaLnBrk="1" hangingPunct="1">
              <a:lnSpc>
                <a:spcPct val="80000"/>
              </a:lnSpc>
            </a:pPr>
            <a:endParaRPr lang="en-US" sz="2400" dirty="0">
              <a:solidFill>
                <a:srgbClr val="002060"/>
              </a:solidFill>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0230" y="1372097"/>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20057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1300</Words>
  <Application>Microsoft Office PowerPoint</Application>
  <PresentationFormat>Widescreen</PresentationFormat>
  <Paragraphs>370</Paragraphs>
  <Slides>26</Slides>
  <Notes>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Roboto</vt:lpstr>
      <vt:lpstr>cmsy10</vt:lpstr>
      <vt:lpstr>Wingdings</vt:lpstr>
      <vt:lpstr>Arial</vt:lpstr>
      <vt:lpstr>Calibri</vt:lpstr>
      <vt:lpstr>Times New Roman</vt:lpstr>
      <vt:lpstr>Material</vt:lpstr>
      <vt:lpstr>Markov Models </vt:lpstr>
      <vt:lpstr>Independence</vt:lpstr>
      <vt:lpstr>PowerPoint Presentation</vt:lpstr>
      <vt:lpstr>Example: Independence</vt:lpstr>
      <vt:lpstr>Conditional Independence</vt:lpstr>
      <vt:lpstr>Conditional Independence</vt:lpstr>
      <vt:lpstr>Conditional Independence</vt:lpstr>
      <vt:lpstr>Conditional Independence</vt:lpstr>
      <vt:lpstr>Conditional Independence</vt:lpstr>
      <vt:lpstr>Probability Recap</vt:lpstr>
      <vt:lpstr>Reasoning over Time or Space</vt:lpstr>
      <vt:lpstr>Markov Models</vt:lpstr>
      <vt:lpstr>Joint Distribution of a Markov Model</vt:lpstr>
      <vt:lpstr>Chain Rule and Markov Models</vt:lpstr>
      <vt:lpstr>Chain Rule and Markov Models</vt:lpstr>
      <vt:lpstr>Implied Conditional Independencies</vt:lpstr>
      <vt:lpstr>Markov Models Recap</vt:lpstr>
      <vt:lpstr>Conditional Independence</vt:lpstr>
      <vt:lpstr>Example Markov Chain: Weather</vt:lpstr>
      <vt:lpstr>Example Markov Chain: Weather</vt:lpstr>
      <vt:lpstr>Mini-Forward Algorithm</vt:lpstr>
      <vt:lpstr>Example Run of Mini-Forward Algorithm</vt:lpstr>
      <vt:lpstr>Stationary Distributions</vt:lpstr>
      <vt:lpstr>Example: Stationary Distributions</vt:lpstr>
      <vt:lpstr>Application of Stationary Distribution: Web Link Analysis</vt:lpstr>
      <vt:lpstr>Application of Stationary Distribution: Web Link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Density Experiment</dc:title>
  <dc:creator>Marcello</dc:creator>
  <cp:lastModifiedBy>Marcello Bonsangue</cp:lastModifiedBy>
  <cp:revision>36</cp:revision>
  <dcterms:modified xsi:type="dcterms:W3CDTF">2020-07-14T07:53:27Z</dcterms:modified>
</cp:coreProperties>
</file>